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5" r:id="rId1"/>
  </p:sldMasterIdLst>
  <p:notesMasterIdLst>
    <p:notesMasterId r:id="rId45"/>
  </p:notesMasterIdLst>
  <p:sldIdLst>
    <p:sldId id="256" r:id="rId2"/>
    <p:sldId id="258" r:id="rId3"/>
    <p:sldId id="260" r:id="rId4"/>
    <p:sldId id="262" r:id="rId5"/>
    <p:sldId id="295" r:id="rId6"/>
    <p:sldId id="296" r:id="rId7"/>
    <p:sldId id="297" r:id="rId8"/>
    <p:sldId id="325" r:id="rId9"/>
    <p:sldId id="326" r:id="rId10"/>
    <p:sldId id="298" r:id="rId11"/>
    <p:sldId id="299" r:id="rId12"/>
    <p:sldId id="300" r:id="rId13"/>
    <p:sldId id="301" r:id="rId14"/>
    <p:sldId id="333" r:id="rId15"/>
    <p:sldId id="302" r:id="rId16"/>
    <p:sldId id="305" r:id="rId17"/>
    <p:sldId id="303" r:id="rId18"/>
    <p:sldId id="310" r:id="rId19"/>
    <p:sldId id="311" r:id="rId20"/>
    <p:sldId id="312" r:id="rId21"/>
    <p:sldId id="313" r:id="rId22"/>
    <p:sldId id="314" r:id="rId23"/>
    <p:sldId id="306" r:id="rId24"/>
    <p:sldId id="315" r:id="rId25"/>
    <p:sldId id="316" r:id="rId26"/>
    <p:sldId id="307" r:id="rId27"/>
    <p:sldId id="308" r:id="rId28"/>
    <p:sldId id="317" r:id="rId29"/>
    <p:sldId id="318" r:id="rId30"/>
    <p:sldId id="332" r:id="rId31"/>
    <p:sldId id="319" r:id="rId32"/>
    <p:sldId id="320" r:id="rId33"/>
    <p:sldId id="334" r:id="rId34"/>
    <p:sldId id="321" r:id="rId35"/>
    <p:sldId id="322" r:id="rId36"/>
    <p:sldId id="323" r:id="rId37"/>
    <p:sldId id="291" r:id="rId38"/>
    <p:sldId id="293" r:id="rId39"/>
    <p:sldId id="331" r:id="rId40"/>
    <p:sldId id="330" r:id="rId41"/>
    <p:sldId id="324" r:id="rId42"/>
    <p:sldId id="294" r:id="rId43"/>
    <p:sldId id="328" r:id="rId4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Fira Sans Extra Condensed Medium" panose="020B0503050000020004" pitchFamily="34" charset="0"/>
      <p:regular r:id="rId47"/>
      <p:bold r:id="rId48"/>
      <p:italic r:id="rId49"/>
      <p:boldItalic r:id="rId50"/>
    </p:embeddedFont>
    <p:embeddedFont>
      <p:font typeface="jf-openhuninn-2.0" panose="020B0000000000000000" pitchFamily="34" charset="-120"/>
      <p:regular r:id="rId51"/>
    </p:embeddedFont>
    <p:embeddedFont>
      <p:font typeface="Montserrat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B42B6E-66B5-4ACF-92D8-D0887C29A14F}">
  <a:tblStyle styleId="{BFB42B6E-66B5-4ACF-92D8-D0887C29A1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2"/>
    <p:restoredTop sz="89110"/>
  </p:normalViewPr>
  <p:slideViewPr>
    <p:cSldViewPr snapToGrid="0">
      <p:cViewPr>
        <p:scale>
          <a:sx n="124" d="100"/>
          <a:sy n="124" d="100"/>
        </p:scale>
        <p:origin x="664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3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828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712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67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296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630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89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218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25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35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2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17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835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24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068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55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29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994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928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9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612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589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132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422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699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5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285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922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59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5732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0273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37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131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959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894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89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421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98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4206B0E4-4ADC-036C-A92E-07D687CA8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773B0ED-9A01-5F41-9742-CB4BA208CF54}" type="slidenum">
              <a:rPr kumimoji="1" lang="zh-TW" altLang="en-US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1251747C-8601-FB34-75C9-5BB0871FF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773B0ED-9A01-5F41-9742-CB4BA208CF54}" type="slidenum">
              <a:rPr kumimoji="1" lang="zh-TW" altLang="en-US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D1843A8F-8C23-583D-8A0D-E1EFAACAA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773B0ED-9A01-5F41-9742-CB4BA208CF54}" type="slidenum">
              <a:rPr kumimoji="1" lang="zh-TW" altLang="en-US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 userDrawn="1"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002849-2C9B-2D7C-FC7C-7A67F16DF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773B0ED-9A01-5F41-9742-CB4BA208CF54}" type="slidenum">
              <a:rPr kumimoji="1" lang="zh-TW" altLang="en-US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5CC345F7-CC9D-948F-480F-70DA29692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773B0ED-9A01-5F41-9742-CB4BA208CF54}" type="slidenum">
              <a:rPr kumimoji="1" lang="zh-TW" altLang="en-US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E53FC0AE-BEA9-9CDD-57AF-719EECBB8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773B0ED-9A01-5F41-9742-CB4BA208CF54}" type="slidenum">
              <a:rPr kumimoji="1" lang="zh-TW" altLang="en-US"/>
              <a:pPr/>
              <a:t>‹#›</a:t>
            </a:fld>
            <a:endParaRPr kumimoji="1"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222743" y="789451"/>
            <a:ext cx="7383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Seam Carving for </a:t>
            </a:r>
            <a:br>
              <a:rPr lang="en" sz="3200">
                <a:solidFill>
                  <a:schemeClr val="accent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</a:br>
            <a:r>
              <a:rPr lang="en" sz="3200">
                <a:solidFill>
                  <a:schemeClr val="accent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Content-Aware Image Resizing</a:t>
            </a:r>
            <a:endParaRPr lang="en" sz="3200">
              <a:solidFill>
                <a:srgbClr val="4A8CFF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835243" y="328658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Team 7 游凱雯、李婷穎、翁如萱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9CE822E-3387-6A5D-816C-9E0EE6C03297}"/>
              </a:ext>
            </a:extLst>
          </p:cNvPr>
          <p:cNvSpPr txBox="1"/>
          <p:nvPr/>
        </p:nvSpPr>
        <p:spPr>
          <a:xfrm>
            <a:off x="5705790" y="2910430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chemeClr val="accent3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Shai Avidan, Ariel Shamir (2007)</a:t>
            </a:r>
            <a:endParaRPr kumimoji="1" lang="zh-TW" altLang="en-US">
              <a:solidFill>
                <a:schemeClr val="accent3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Algorithm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f-openhuninn-2.0" panose="020B0000000000000000" pitchFamily="34" charset="-120"/>
                <a:ea typeface="jf-openhuninn-2.0" panose="020B0000000000000000" pitchFamily="34" charset="-120"/>
              </a:rPr>
              <a:t>04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43A1BF-6A4F-9DC7-47B6-CC17FE1C9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534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List of Tasks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66A7BD-CEB1-2DE4-8E3B-729837DF6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10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315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Determine the importance of each pixel.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Find out a seam to be carved out or inserted.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reduction from one dimension.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enlargement from one dimension.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retargeting from two dimensions.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Object removal.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Content amplification.</a:t>
            </a:r>
          </a:p>
        </p:txBody>
      </p:sp>
    </p:spTree>
    <p:extLst>
      <p:ext uri="{BB962C8B-B14F-4D97-AF65-F5344CB8AC3E}">
        <p14:creationId xmlns:p14="http://schemas.microsoft.com/office/powerpoint/2010/main" val="158444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Energy Function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5A8E8D-FE49-0126-64D0-F798483C7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11</a:t>
            </a:fld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8DBEE7D-A9ED-C19C-0EE7-419C4F1C7044}"/>
                  </a:ext>
                </a:extLst>
              </p:cNvPr>
              <p:cNvSpPr txBox="1"/>
              <p:nvPr/>
            </p:nvSpPr>
            <p:spPr>
              <a:xfrm>
                <a:off x="154274" y="1194370"/>
                <a:ext cx="8862404" cy="1099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Char char="●"/>
                </a:pPr>
                <a:r>
                  <a:rPr lang="en-US" altLang="zh-TW" sz="1500" u="sng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Energy function </a:t>
                </a:r>
                <a:r>
                  <a:rPr lang="en-US" altLang="zh-TW" sz="1500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is used to determine the </a:t>
                </a:r>
                <a:r>
                  <a:rPr lang="en-US" altLang="zh-TW" sz="1500" u="sng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importance</a:t>
                </a:r>
                <a:r>
                  <a:rPr lang="en-US" altLang="zh-TW" sz="1500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of each pixel.</a:t>
                </a:r>
              </a:p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Char char="●"/>
                </a:pPr>
                <a:r>
                  <a:rPr lang="en-US" altLang="zh-TW" sz="1500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A pixel with </a:t>
                </a:r>
                <a:r>
                  <a:rPr lang="en-US" altLang="zh-TW" sz="1500" u="sng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high energy value</a:t>
                </a:r>
                <a:r>
                  <a:rPr lang="en-US" altLang="zh-TW" sz="1500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is regrarded as an important pixel.</a:t>
                </a:r>
              </a:p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Char char="●"/>
                </a:pPr>
                <a:r>
                  <a:rPr lang="en-US" altLang="zh-TW" sz="1500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We have tried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5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500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TW" sz="15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500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-norm of gradient and entropy.</a:t>
                </a: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8DBEE7D-A9ED-C19C-0EE7-419C4F1C7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74" y="1194370"/>
                <a:ext cx="8862404" cy="1099981"/>
              </a:xfrm>
              <a:prstGeom prst="rect">
                <a:avLst/>
              </a:prstGeom>
              <a:blipFill>
                <a:blip r:embed="rId3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8A74E674-E742-0568-F462-4C7AEEABFF81}"/>
                  </a:ext>
                </a:extLst>
              </p:cNvPr>
              <p:cNvSpPr txBox="1"/>
              <p:nvPr/>
            </p:nvSpPr>
            <p:spPr>
              <a:xfrm>
                <a:off x="1910573" y="2719062"/>
                <a:ext cx="16736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TW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-norm of gradient</a:t>
                </a:r>
                <a:endParaRPr kumimoji="1" lang="zh-TW" altLang="en-US">
                  <a:solidFill>
                    <a:schemeClr val="bg2">
                      <a:lumMod val="75000"/>
                    </a:schemeClr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8A74E674-E742-0568-F462-4C7AEEABF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573" y="2719062"/>
                <a:ext cx="1673600" cy="215444"/>
              </a:xfrm>
              <a:prstGeom prst="rect">
                <a:avLst/>
              </a:prstGeom>
              <a:blipFill>
                <a:blip r:embed="rId4"/>
                <a:stretch>
                  <a:fillRect l="-3759" t="-35294" r="-5263" b="-5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1A35CCD-0A94-C85E-C3D1-CA621F366264}"/>
                  </a:ext>
                </a:extLst>
              </p:cNvPr>
              <p:cNvSpPr txBox="1"/>
              <p:nvPr/>
            </p:nvSpPr>
            <p:spPr>
              <a:xfrm>
                <a:off x="1535907" y="2932728"/>
                <a:ext cx="2376634" cy="76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1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b="1" i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kumimoji="1" lang="en-US" altLang="zh-TW" sz="14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TW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TW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kumimoji="1" lang="en-US" altLang="zh-TW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TW" sz="1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kumimoji="1" lang="en-US" altLang="zh-TW" sz="1400" b="1" i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kumimoji="1" lang="en-US" altLang="zh-TW" sz="1400" b="0" i="1">
                          <a:latin typeface="Cambria Math" panose="02040503050406030204" pitchFamily="18" charset="0"/>
                        </a:rPr>
                        <m:t>+|</m:t>
                      </m:r>
                      <m:f>
                        <m:fPr>
                          <m:ctrlPr>
                            <a:rPr kumimoji="1" lang="en-US" altLang="zh-TW" sz="1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en-US" altLang="zh-TW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kumimoji="1" lang="en-US" altLang="zh-TW" sz="1400" b="1" i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kumimoji="1" lang="en-US" altLang="zh-TW" sz="1400" b="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en-US" altLang="zh-TW" sz="140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1A35CCD-0A94-C85E-C3D1-CA621F366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907" y="2932728"/>
                <a:ext cx="2376634" cy="762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35B485E-CAB9-EA15-06CB-F993FB1B372E}"/>
                  </a:ext>
                </a:extLst>
              </p:cNvPr>
              <p:cNvSpPr txBox="1"/>
              <p:nvPr/>
            </p:nvSpPr>
            <p:spPr>
              <a:xfrm>
                <a:off x="4585476" y="3106622"/>
                <a:ext cx="2602764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TW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kumimoji="1" lang="en-US" altLang="zh-TW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kumimoji="1" lang="en-US" altLang="zh-TW" b="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zh-TW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zh-TW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TW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kumimoji="1" lang="en-US" altLang="zh-TW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-US" altLang="zh-TW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TW" b="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zh-TW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kumimoji="1" lang="en-US" altLang="zh-TW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35B485E-CAB9-EA15-06CB-F993FB1B3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476" y="3106622"/>
                <a:ext cx="2602764" cy="588174"/>
              </a:xfrm>
              <a:prstGeom prst="rect">
                <a:avLst/>
              </a:prstGeom>
              <a:blipFill>
                <a:blip r:embed="rId6"/>
                <a:stretch>
                  <a:fillRect t="-119149" r="-485" b="-1851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B98268D1-02DE-EC31-B31E-DD1384D34511}"/>
              </a:ext>
            </a:extLst>
          </p:cNvPr>
          <p:cNvSpPr txBox="1"/>
          <p:nvPr/>
        </p:nvSpPr>
        <p:spPr>
          <a:xfrm>
            <a:off x="5559845" y="2717284"/>
            <a:ext cx="6540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entropy</a:t>
            </a:r>
            <a:endParaRPr kumimoji="1" lang="zh-TW" altLang="en-US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732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Find out a Seam - Background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AD90EC-5BD7-A6DF-7F02-B81CE6DBA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12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2805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Example: reduce the width of an image.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To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preserve energy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of an image, we would like to remove pixels with low energy values.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[Remove_pix] Remove low energy pixels from each row? </a:t>
            </a:r>
            <a:r>
              <a:rPr lang="en-US" altLang="zh-TW" sz="1500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zig-zag effect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[Remove_col] Remove columns with the lowest energy value ? </a:t>
            </a:r>
            <a:r>
              <a:rPr lang="en-US" altLang="zh-TW" sz="1500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not continuous</a:t>
            </a: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[Crop] Cropping (a sub-window that contains the highest energy)? </a:t>
            </a:r>
            <a:r>
              <a:rPr lang="en-US" altLang="zh-TW" sz="1500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sacrifice the content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90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Find out a Seam - Background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AD90EC-5BD7-A6DF-7F02-B81CE6DBA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13</a:t>
            </a:fld>
            <a:endParaRPr kumimoji="1"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A5F1AF8-E533-120F-61AB-D327BA800C74}"/>
              </a:ext>
            </a:extLst>
          </p:cNvPr>
          <p:cNvGrpSpPr/>
          <p:nvPr/>
        </p:nvGrpSpPr>
        <p:grpSpPr>
          <a:xfrm>
            <a:off x="351862" y="1852862"/>
            <a:ext cx="8440275" cy="1437775"/>
            <a:chOff x="498076" y="2059187"/>
            <a:chExt cx="10016981" cy="170636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228B301-865E-6519-6CFE-9F41FC0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369" y="2059188"/>
              <a:ext cx="1767688" cy="1703408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95CDF0-7725-A2DB-C804-1093B8239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8702" y="2062141"/>
              <a:ext cx="1767688" cy="1703408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77ED482-B193-06F1-21B9-4F93E825D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8035" y="2059188"/>
              <a:ext cx="1767688" cy="1703408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B770D68-15B6-A26C-7722-AB694046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076" y="2059188"/>
              <a:ext cx="2551898" cy="1703408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D8F36F7-C0BC-68ED-1DDA-7D15F206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47368" y="2059187"/>
              <a:ext cx="1767689" cy="1703409"/>
            </a:xfrm>
            <a:prstGeom prst="rect">
              <a:avLst/>
            </a:prstGeom>
          </p:spPr>
        </p:pic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686C49D-D7A6-0C59-96A8-CE1AE79B5A49}"/>
              </a:ext>
            </a:extLst>
          </p:cNvPr>
          <p:cNvSpPr txBox="1"/>
          <p:nvPr/>
        </p:nvSpPr>
        <p:spPr>
          <a:xfrm>
            <a:off x="717900" y="3288149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Original image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1ACF9FA-FF84-723B-EF7A-A46F2A1B11DE}"/>
              </a:ext>
            </a:extLst>
          </p:cNvPr>
          <p:cNvSpPr txBox="1"/>
          <p:nvPr/>
        </p:nvSpPr>
        <p:spPr>
          <a:xfrm>
            <a:off x="2733668" y="3288149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Remove_pix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CF4469-9F10-CBFB-669D-4D11F768310C}"/>
              </a:ext>
            </a:extLst>
          </p:cNvPr>
          <p:cNvSpPr txBox="1"/>
          <p:nvPr/>
        </p:nvSpPr>
        <p:spPr>
          <a:xfrm>
            <a:off x="4316328" y="3288149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Remove_col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213EAE0-AF96-F139-D8E0-13B61943C17B}"/>
              </a:ext>
            </a:extLst>
          </p:cNvPr>
          <p:cNvSpPr txBox="1"/>
          <p:nvPr/>
        </p:nvSpPr>
        <p:spPr>
          <a:xfrm>
            <a:off x="6190830" y="3288149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Crop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4227740-27CD-9707-AB52-77E814FA494C}"/>
              </a:ext>
            </a:extLst>
          </p:cNvPr>
          <p:cNvSpPr txBox="1"/>
          <p:nvPr/>
        </p:nvSpPr>
        <p:spPr>
          <a:xfrm>
            <a:off x="7390020" y="3288148"/>
            <a:ext cx="131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Seam carving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806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Find out a Seam - Definition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F4AD04-E3A9-6B33-E385-047F8C12A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3582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14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2459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To preserve both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energy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and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visual coherence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, we need “seam”.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Seam is a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8-connected path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Minimize the cost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of a seam by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dynammic programming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.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4CAA315-1269-59CA-FD2C-BD0260EF85A7}"/>
                  </a:ext>
                </a:extLst>
              </p:cNvPr>
              <p:cNvSpPr txBox="1"/>
              <p:nvPr/>
            </p:nvSpPr>
            <p:spPr>
              <a:xfrm>
                <a:off x="2303490" y="2121316"/>
                <a:ext cx="3629968" cy="224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TW" b="0" i="0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  <m:r>
                      <a:rPr kumimoji="1" lang="en-US" altLang="zh-TW" b="0" i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TW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{(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1" lang="en-US" altLang="zh-TW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)}</m:t>
                        </m:r>
                      </m:e>
                      <m:sub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kumimoji="1" lang="en-US" altLang="zh-TW" b="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kumimoji="1" lang="en-US" altLang="zh-TW"/>
                  <a:t> s.t.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kumimoji="1" lang="zh-TW" altLang="en-US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4CAA315-1269-59CA-FD2C-BD0260EF8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90" y="2121316"/>
                <a:ext cx="3629968" cy="224933"/>
              </a:xfrm>
              <a:prstGeom prst="rect">
                <a:avLst/>
              </a:prstGeom>
              <a:blipFill>
                <a:blip r:embed="rId3"/>
                <a:stretch>
                  <a:fillRect l="-1394" t="-27778" r="-348" b="-4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C37EAFC-2FFC-AC2C-22E2-FAA7611A8780}"/>
              </a:ext>
            </a:extLst>
          </p:cNvPr>
          <p:cNvSpPr txBox="1"/>
          <p:nvPr/>
        </p:nvSpPr>
        <p:spPr>
          <a:xfrm>
            <a:off x="717800" y="2041020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Vertical seam:</a:t>
            </a:r>
            <a:endParaRPr kumimoji="1" lang="zh-TW" altLang="en-US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244F709-2F1C-6808-F381-7F1EFF92347A}"/>
                  </a:ext>
                </a:extLst>
              </p:cNvPr>
              <p:cNvSpPr txBox="1"/>
              <p:nvPr/>
            </p:nvSpPr>
            <p:spPr>
              <a:xfrm>
                <a:off x="2303490" y="2479426"/>
                <a:ext cx="3587329" cy="224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TW" b="0" i="0">
                            <a:latin typeface="Cambria Math" panose="02040503050406030204" pitchFamily="18" charset="0"/>
                          </a:rPr>
                          <m:t>Y</m:t>
                        </m:r>
                      </m:sup>
                    </m:sSup>
                    <m:r>
                      <a:rPr kumimoji="1" lang="en-US" altLang="zh-TW" b="0" i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TW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))}</m:t>
                        </m:r>
                      </m:e>
                      <m:sub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b="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kumimoji="1" lang="en-US" altLang="zh-TW" b="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kumimoji="1" lang="en-US" altLang="zh-TW"/>
                  <a:t> s.t.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kumimoji="1" lang="zh-TW" altLang="en-US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244F709-2F1C-6808-F381-7F1EFF923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490" y="2479426"/>
                <a:ext cx="3587329" cy="224933"/>
              </a:xfrm>
              <a:prstGeom prst="rect">
                <a:avLst/>
              </a:prstGeom>
              <a:blipFill>
                <a:blip r:embed="rId4"/>
                <a:stretch>
                  <a:fillRect l="-1413" t="-26316" r="-1060" b="-36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62C25F1C-58DC-FFF2-8F05-6BA4EA44DC7E}"/>
              </a:ext>
            </a:extLst>
          </p:cNvPr>
          <p:cNvSpPr txBox="1"/>
          <p:nvPr/>
        </p:nvSpPr>
        <p:spPr>
          <a:xfrm>
            <a:off x="717800" y="2438003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Horizontal seam:</a:t>
            </a:r>
            <a:endParaRPr kumimoji="1" lang="zh-TW" altLang="en-US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0215CA2-DAE4-7724-A6C8-7800003D0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114" y="1765487"/>
            <a:ext cx="1095640" cy="1095640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3B2BDB7A-2A63-3C3F-E8F3-C98A387765B1}"/>
              </a:ext>
            </a:extLst>
          </p:cNvPr>
          <p:cNvCxnSpPr>
            <a:cxnSpLocks/>
          </p:cNvCxnSpPr>
          <p:nvPr/>
        </p:nvCxnSpPr>
        <p:spPr>
          <a:xfrm>
            <a:off x="7157276" y="1719186"/>
            <a:ext cx="101267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588AC14-18B6-1A2B-7FAB-70CCC633BF9A}"/>
              </a:ext>
            </a:extLst>
          </p:cNvPr>
          <p:cNvCxnSpPr>
            <a:cxnSpLocks/>
          </p:cNvCxnSpPr>
          <p:nvPr/>
        </p:nvCxnSpPr>
        <p:spPr>
          <a:xfrm>
            <a:off x="7083582" y="1817638"/>
            <a:ext cx="0" cy="103407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8AEB27D-228A-3478-D182-ABC977D5F34C}"/>
                  </a:ext>
                </a:extLst>
              </p:cNvPr>
              <p:cNvSpPr txBox="1"/>
              <p:nvPr/>
            </p:nvSpPr>
            <p:spPr>
              <a:xfrm>
                <a:off x="8257740" y="1584767"/>
                <a:ext cx="1513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TW" altLang="en-US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8AEB27D-228A-3478-D182-ABC977D5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740" y="1584767"/>
                <a:ext cx="151323" cy="215444"/>
              </a:xfrm>
              <a:prstGeom prst="rect">
                <a:avLst/>
              </a:prstGeom>
              <a:blipFill>
                <a:blip r:embed="rId6"/>
                <a:stretch>
                  <a:fillRect l="-16667" r="-16667" b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1E0A9F9-951E-6B2E-211A-1342A89C4911}"/>
                  </a:ext>
                </a:extLst>
              </p:cNvPr>
              <p:cNvSpPr txBox="1"/>
              <p:nvPr/>
            </p:nvSpPr>
            <p:spPr>
              <a:xfrm>
                <a:off x="7018275" y="2861127"/>
                <a:ext cx="1537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zh-TW" altLang="en-US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1E0A9F9-951E-6B2E-211A-1342A89C4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275" y="2861127"/>
                <a:ext cx="153760" cy="215444"/>
              </a:xfrm>
              <a:prstGeom prst="rect">
                <a:avLst/>
              </a:prstGeom>
              <a:blipFill>
                <a:blip r:embed="rId7"/>
                <a:stretch>
                  <a:fillRect l="-23077" r="-23077" b="-2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6A07C34-F3A7-933B-3A54-29EA7623C1C9}"/>
                  </a:ext>
                </a:extLst>
              </p:cNvPr>
              <p:cNvSpPr txBox="1"/>
              <p:nvPr/>
            </p:nvSpPr>
            <p:spPr>
              <a:xfrm>
                <a:off x="2046519" y="3419842"/>
                <a:ext cx="55536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𝑀</m:t>
                      </m:r>
                      <m:d>
                        <m:dPr>
                          <m:ctrlP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</m:ctrlPr>
                        </m:dPr>
                        <m:e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𝑖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,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𝑗</m:t>
                          </m:r>
                        </m:e>
                      </m:d>
                      <m:r>
                        <a:rPr kumimoji="1" lang="en-US" altLang="zh-TW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=</m:t>
                      </m:r>
                      <m:r>
                        <a:rPr kumimoji="1" lang="en-US" altLang="zh-TW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𝑒</m:t>
                      </m:r>
                      <m:d>
                        <m:dPr>
                          <m:ctrlP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</m:ctrlPr>
                        </m:dPr>
                        <m:e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𝑖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,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𝑗</m:t>
                          </m:r>
                        </m:e>
                      </m:d>
                      <m:r>
                        <a:rPr kumimoji="1" lang="en-US" altLang="zh-TW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+</m:t>
                      </m:r>
                      <m:func>
                        <m:funcPr>
                          <m:ctrlP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min</m:t>
                          </m:r>
                        </m:fName>
                        <m:e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(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𝑀</m:t>
                          </m:r>
                          <m:d>
                            <m:dPr>
                              <m:ctrlP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𝑖</m:t>
                              </m:r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−1,</m:t>
                              </m:r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𝑗</m:t>
                              </m:r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, 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𝑀</m:t>
                          </m:r>
                          <m:d>
                            <m:dPr>
                              <m:ctrlP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𝑖</m:t>
                              </m:r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−1,</m:t>
                              </m:r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𝑗</m:t>
                              </m:r>
                            </m:e>
                          </m:d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,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𝑀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(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𝑖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−1,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𝑗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+1))</m:t>
                          </m:r>
                        </m:e>
                      </m:func>
                    </m:oMath>
                  </m:oMathPara>
                </a14:m>
                <a:endParaRPr lang="zh-TW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6A07C34-F3A7-933B-3A54-29EA7623C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19" y="3419842"/>
                <a:ext cx="5553639" cy="307777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D791D151-F47B-69FA-5834-0415EC2DF988}"/>
              </a:ext>
            </a:extLst>
          </p:cNvPr>
          <p:cNvSpPr txBox="1"/>
          <p:nvPr/>
        </p:nvSpPr>
        <p:spPr>
          <a:xfrm>
            <a:off x="717800" y="3404046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Vertical seam: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09E2AA4-6733-3528-AEA1-74DC03A44492}"/>
              </a:ext>
            </a:extLst>
          </p:cNvPr>
          <p:cNvSpPr txBox="1"/>
          <p:nvPr/>
        </p:nvSpPr>
        <p:spPr>
          <a:xfrm>
            <a:off x="717800" y="3801029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Horizontal seam:</a:t>
            </a:r>
            <a:endParaRPr kumimoji="1" lang="zh-TW" altLang="en-US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86D5581-5F70-C062-7385-C7E1E81B2DA3}"/>
                  </a:ext>
                </a:extLst>
              </p:cNvPr>
              <p:cNvSpPr txBox="1"/>
              <p:nvPr/>
            </p:nvSpPr>
            <p:spPr>
              <a:xfrm>
                <a:off x="2041285" y="3827013"/>
                <a:ext cx="55536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𝑀</m:t>
                      </m:r>
                      <m:d>
                        <m:dPr>
                          <m:ctrlP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</m:ctrlPr>
                        </m:dPr>
                        <m:e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𝑖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,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𝑗</m:t>
                          </m:r>
                        </m:e>
                      </m:d>
                      <m:r>
                        <a:rPr kumimoji="1" lang="en-US" altLang="zh-TW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=</m:t>
                      </m:r>
                      <m:r>
                        <a:rPr kumimoji="1" lang="en-US" altLang="zh-TW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𝑒</m:t>
                      </m:r>
                      <m:d>
                        <m:dPr>
                          <m:ctrlP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</m:ctrlPr>
                        </m:dPr>
                        <m:e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𝑖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,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𝑗</m:t>
                          </m:r>
                        </m:e>
                      </m:d>
                      <m:r>
                        <a:rPr kumimoji="1" lang="en-US" altLang="zh-TW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+</m:t>
                      </m:r>
                      <m:func>
                        <m:funcPr>
                          <m:ctrlP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min</m:t>
                          </m:r>
                        </m:fName>
                        <m:e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(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𝑀</m:t>
                          </m:r>
                          <m:d>
                            <m:dPr>
                              <m:ctrlP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𝑖</m:t>
                              </m:r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−1,</m:t>
                              </m:r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𝑗</m:t>
                              </m:r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, 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𝑀</m:t>
                          </m:r>
                          <m:d>
                            <m:dPr>
                              <m:ctrlP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𝑖</m:t>
                              </m:r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,</m:t>
                              </m:r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𝑗</m:t>
                              </m:r>
                              <m:r>
                                <a:rPr kumimoji="1" lang="en-US" altLang="zh-TW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jf-openhuninn-2.0" panose="020B0000000000000000" pitchFamily="34" charset="-12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,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𝑀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(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𝑖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+1,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𝑗</m:t>
                          </m:r>
                          <m:r>
                            <a:rPr kumimoji="1" lang="en-US" altLang="zh-TW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−1))</m:t>
                          </m:r>
                        </m:e>
                      </m:func>
                    </m:oMath>
                  </m:oMathPara>
                </a14:m>
                <a:endParaRPr lang="zh-TW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86D5581-5F70-C062-7385-C7E1E81B2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285" y="3827013"/>
                <a:ext cx="5553639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75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Reduction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0424FB-EFB3-DDC5-921C-69D136BD9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15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211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reduction from one dimension.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Repeat the following steps until achieving our target.</a:t>
            </a: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5C82907-65A9-F80A-D122-18008B3B971B}"/>
                  </a:ext>
                </a:extLst>
              </p:cNvPr>
              <p:cNvSpPr txBox="1"/>
              <p:nvPr/>
            </p:nvSpPr>
            <p:spPr>
              <a:xfrm>
                <a:off x="717800" y="1661068"/>
                <a:ext cx="3617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Reduce the width: </a:t>
                </a:r>
                <a14:m>
                  <m:oMath xmlns:m="http://schemas.openxmlformats.org/officeDocument/2006/math">
                    <m:r>
                      <a:rPr kumimoji="1" lang="en-US" altLang="zh-TW" b="0" i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 </m:t>
                    </m:r>
                    <m:r>
                      <a:rPr kumimoji="1" lang="en-US" altLang="zh-TW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  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𝑛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zh-TW" altLang="en-US"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5C82907-65A9-F80A-D122-18008B3B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0" y="1661068"/>
                <a:ext cx="3617337" cy="307777"/>
              </a:xfrm>
              <a:prstGeom prst="rect">
                <a:avLst/>
              </a:prstGeom>
              <a:blipFill>
                <a:blip r:embed="rId3"/>
                <a:stretch>
                  <a:fillRect l="-350" t="-3846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A573DB3-2782-F36D-8B61-78F63513FB42}"/>
                  </a:ext>
                </a:extLst>
              </p:cNvPr>
              <p:cNvSpPr txBox="1"/>
              <p:nvPr/>
            </p:nvSpPr>
            <p:spPr>
              <a:xfrm>
                <a:off x="717800" y="1968845"/>
                <a:ext cx="35083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Reduce the height: </a:t>
                </a:r>
                <a14:m>
                  <m:oMath xmlns:m="http://schemas.openxmlformats.org/officeDocument/2006/math">
                    <m:r>
                      <a:rPr kumimoji="1" lang="en-US" altLang="zh-TW" b="0" i="0"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 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𝑛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zh-TW" altLang="en-US"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A573DB3-2782-F36D-8B61-78F63513F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0" y="1968845"/>
                <a:ext cx="3508333" cy="307777"/>
              </a:xfrm>
              <a:prstGeom prst="rect">
                <a:avLst/>
              </a:prstGeom>
              <a:blipFill>
                <a:blip r:embed="rId4"/>
                <a:stretch>
                  <a:fillRect l="-361" t="-8000" b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00A01FCD-AB97-11EE-4E9C-7895DF56BA7A}"/>
              </a:ext>
            </a:extLst>
          </p:cNvPr>
          <p:cNvSpPr txBox="1"/>
          <p:nvPr/>
        </p:nvSpPr>
        <p:spPr>
          <a:xfrm>
            <a:off x="717799" y="2999928"/>
            <a:ext cx="3770584" cy="1332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1: </a:t>
            </a:r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Obtain energy values of all pixels.</a:t>
            </a: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2: </a:t>
            </a:r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Find a seam with the lowest cost.  </a:t>
            </a:r>
          </a:p>
          <a:p>
            <a:pPr>
              <a:lnSpc>
                <a:spcPct val="150000"/>
              </a:lnSpc>
            </a:pPr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            (</a:t>
            </a:r>
            <a:r>
              <a:rPr kumimoji="1" lang="en-US" altLang="zh-TW">
                <a:solidFill>
                  <a:schemeClr val="accent5">
                    <a:lumMod val="40000"/>
                    <a:lumOff val="60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width: </a:t>
            </a:r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vertical, </a:t>
            </a:r>
            <a:r>
              <a:rPr kumimoji="1" lang="en-US" altLang="zh-TW">
                <a:solidFill>
                  <a:schemeClr val="accent5">
                    <a:lumMod val="40000"/>
                    <a:lumOff val="60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height:</a:t>
            </a:r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 horizontal) </a:t>
            </a: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3: </a:t>
            </a:r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Remove the seam from an image.</a:t>
            </a:r>
          </a:p>
        </p:txBody>
      </p:sp>
      <p:pic>
        <p:nvPicPr>
          <p:cNvPr id="14" name="Picture 4" descr="Implementing Seam Carving with Python | Karthik Karanth">
            <a:extLst>
              <a:ext uri="{FF2B5EF4-FFF2-40B4-BE49-F238E27FC236}">
                <a16:creationId xmlns:a16="http://schemas.microsoft.com/office/drawing/2014/main" id="{9428A7B6-215A-46D7-18B7-8BD68755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40" y="1811194"/>
            <a:ext cx="2806066" cy="186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282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Insertion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89D38A-86CE-8814-A657-C880DA09D5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16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176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insertion from one dimension.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There are three methods to insert seams.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5C82907-65A9-F80A-D122-18008B3B971B}"/>
                  </a:ext>
                </a:extLst>
              </p:cNvPr>
              <p:cNvSpPr txBox="1"/>
              <p:nvPr/>
            </p:nvSpPr>
            <p:spPr>
              <a:xfrm>
                <a:off x="717800" y="1661068"/>
                <a:ext cx="3575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Expand the width: </a:t>
                </a:r>
                <a14:m>
                  <m:oMath xmlns:m="http://schemas.openxmlformats.org/officeDocument/2006/math">
                    <m:r>
                      <a:rPr kumimoji="1" lang="en-US" altLang="zh-TW" b="0" i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 </m:t>
                    </m:r>
                    <m:r>
                      <a:rPr kumimoji="1" lang="en-US" altLang="zh-TW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 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𝑛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zh-TW" altLang="en-US"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5C82907-65A9-F80A-D122-18008B3B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0" y="1661068"/>
                <a:ext cx="3575659" cy="307777"/>
              </a:xfrm>
              <a:prstGeom prst="rect">
                <a:avLst/>
              </a:prstGeom>
              <a:blipFill>
                <a:blip r:embed="rId3"/>
                <a:stretch>
                  <a:fillRect l="-355" t="-3846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A573DB3-2782-F36D-8B61-78F63513FB42}"/>
                  </a:ext>
                </a:extLst>
              </p:cNvPr>
              <p:cNvSpPr txBox="1"/>
              <p:nvPr/>
            </p:nvSpPr>
            <p:spPr>
              <a:xfrm>
                <a:off x="717800" y="1968845"/>
                <a:ext cx="3506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Expand the height: </a:t>
                </a:r>
                <a14:m>
                  <m:oMath xmlns:m="http://schemas.openxmlformats.org/officeDocument/2006/math">
                    <m:r>
                      <a:rPr kumimoji="1" lang="en-US" altLang="zh-TW" b="0" i="0"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 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𝑛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TW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zh-TW" altLang="en-US"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A573DB3-2782-F36D-8B61-78F63513F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0" y="1968845"/>
                <a:ext cx="3506729" cy="307777"/>
              </a:xfrm>
              <a:prstGeom prst="rect">
                <a:avLst/>
              </a:prstGeom>
              <a:blipFill>
                <a:blip r:embed="rId4"/>
                <a:stretch>
                  <a:fillRect l="-361" t="-8000" b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00A01FCD-AB97-11EE-4E9C-7895DF56BA7A}"/>
              </a:ext>
            </a:extLst>
          </p:cNvPr>
          <p:cNvSpPr txBox="1"/>
          <p:nvPr/>
        </p:nvSpPr>
        <p:spPr>
          <a:xfrm>
            <a:off x="717798" y="2957888"/>
            <a:ext cx="7708201" cy="10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Method 1: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Insert one by one.</a:t>
            </a: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Method 2: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Insert all seams in one time.</a:t>
            </a:r>
            <a:endParaRPr kumimoji="1" lang="en-US" altLang="zh-TW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Method 3: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Insert seams in batches.</a:t>
            </a:r>
            <a:endParaRPr kumimoji="1" lang="en-US" altLang="zh-TW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652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Insertion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B1B9D1-8ECC-341F-73FA-1273F0971B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17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2805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[Insert One by one] Repeat the following steps until achieving our target.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Problem: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stretching artifact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by choosing the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same seam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93703C-1765-8002-CAC6-1D020C3FFE06}"/>
              </a:ext>
            </a:extLst>
          </p:cNvPr>
          <p:cNvSpPr txBox="1"/>
          <p:nvPr/>
        </p:nvSpPr>
        <p:spPr>
          <a:xfrm>
            <a:off x="717799" y="1581117"/>
            <a:ext cx="7708201" cy="133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1: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Find a seam to be </a:t>
            </a:r>
            <a:r>
              <a:rPr kumimoji="1" lang="en-US" altLang="zh-TW" u="sng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removed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from the image.</a:t>
            </a:r>
          </a:p>
          <a:p>
            <a:pPr>
              <a:lnSpc>
                <a:spcPct val="150000"/>
              </a:lnSpc>
            </a:pPr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            (</a:t>
            </a:r>
            <a:r>
              <a:rPr kumimoji="1" lang="en-US" altLang="zh-TW">
                <a:solidFill>
                  <a:schemeClr val="accent5">
                    <a:lumMod val="40000"/>
                    <a:lumOff val="60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width: </a:t>
            </a:r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vertical, </a:t>
            </a:r>
            <a:r>
              <a:rPr kumimoji="1" lang="en-US" altLang="zh-TW">
                <a:solidFill>
                  <a:schemeClr val="accent5">
                    <a:lumMod val="40000"/>
                    <a:lumOff val="60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height: </a:t>
            </a:r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horizontal)</a:t>
            </a:r>
            <a:endParaRPr kumimoji="1" lang="en-US" altLang="zh-TW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2: </a:t>
            </a:r>
            <a:r>
              <a:rPr kumimoji="1" lang="en-US" altLang="zh-TW" u="sng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Insert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the seam </a:t>
            </a:r>
            <a:r>
              <a:rPr kumimoji="1" lang="en-US" altLang="zh-TW" u="sng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back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to the image.</a:t>
            </a:r>
            <a:endParaRPr kumimoji="1" lang="en-US" altLang="zh-TW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3: </a:t>
            </a:r>
            <a:r>
              <a:rPr kumimoji="1" lang="en-US" altLang="zh-TW" u="sng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Duplicate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the seam by averaging it with its left and right neighbors.</a:t>
            </a:r>
            <a:endParaRPr kumimoji="1" lang="en-US" altLang="zh-TW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8306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Insertion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31D8F0-DD91-D0D3-0E67-911EE94E8A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57491"/>
            <a:ext cx="2057400" cy="274637"/>
          </a:xfrm>
        </p:spPr>
        <p:txBody>
          <a:bodyPr/>
          <a:lstStyle/>
          <a:p>
            <a:fld id="{5773B0ED-9A01-5F41-9742-CB4BA208CF54}" type="slidenum">
              <a:t>18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72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‘’Insert one by one’’ may create a stretching artifact by choosing the same seam.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C22F02-D450-5E7B-624A-02BD6F14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375" y="2067485"/>
            <a:ext cx="6003249" cy="20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4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f-openhuninn-2.0" panose="020B0000000000000000" pitchFamily="34" charset="-120"/>
                <a:ea typeface="jf-openhuninn-2.0" panose="020B0000000000000000" pitchFamily="34" charset="-120"/>
              </a:rPr>
              <a:t>Table of Contents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011526" y="1665028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Abstract</a:t>
            </a:r>
            <a:endParaRPr b="0">
              <a:solidFill>
                <a:schemeClr val="tx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518126" y="1386178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jf-openhuninn-2.0" panose="020B0000000000000000" pitchFamily="34" charset="-120"/>
                <a:ea typeface="jf-openhuninn-2.0" panose="020B0000000000000000" pitchFamily="34" charset="-120"/>
              </a:rPr>
              <a:t>01</a:t>
            </a:r>
            <a:endParaRPr sz="4400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19625D3-3C78-3103-A721-8953D84EDC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68345"/>
            <a:ext cx="2057400" cy="274637"/>
          </a:xfrm>
        </p:spPr>
        <p:txBody>
          <a:bodyPr/>
          <a:lstStyle/>
          <a:p>
            <a:fld id="{5773B0ED-9A01-5F41-9742-CB4BA208CF54}" type="slidenum">
              <a:t>1</a:t>
            </a:fld>
            <a:endParaRPr kumimoji="1" lang="zh-TW" altLang="en-US"/>
          </a:p>
        </p:txBody>
      </p:sp>
      <p:sp>
        <p:nvSpPr>
          <p:cNvPr id="22" name="Google Shape;198;p32">
            <a:extLst>
              <a:ext uri="{FF2B5EF4-FFF2-40B4-BE49-F238E27FC236}">
                <a16:creationId xmlns:a16="http://schemas.microsoft.com/office/drawing/2014/main" id="{191FBB3F-719F-9964-3E35-A07B7C065710}"/>
              </a:ext>
            </a:extLst>
          </p:cNvPr>
          <p:cNvSpPr txBox="1">
            <a:spLocks/>
          </p:cNvSpPr>
          <p:nvPr/>
        </p:nvSpPr>
        <p:spPr>
          <a:xfrm>
            <a:off x="1982626" y="2631043"/>
            <a:ext cx="3588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Motivation</a:t>
            </a:r>
          </a:p>
        </p:txBody>
      </p:sp>
      <p:sp>
        <p:nvSpPr>
          <p:cNvPr id="23" name="Google Shape;199;p32">
            <a:extLst>
              <a:ext uri="{FF2B5EF4-FFF2-40B4-BE49-F238E27FC236}">
                <a16:creationId xmlns:a16="http://schemas.microsoft.com/office/drawing/2014/main" id="{796ABE74-3F4A-A6B8-8069-E81CE6559D48}"/>
              </a:ext>
            </a:extLst>
          </p:cNvPr>
          <p:cNvSpPr txBox="1">
            <a:spLocks/>
          </p:cNvSpPr>
          <p:nvPr/>
        </p:nvSpPr>
        <p:spPr>
          <a:xfrm>
            <a:off x="489226" y="2352193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400">
                <a:latin typeface="jf-openhuninn-2.0" panose="020B0000000000000000" pitchFamily="34" charset="-120"/>
                <a:ea typeface="jf-openhuninn-2.0" panose="020B0000000000000000" pitchFamily="34" charset="-120"/>
              </a:rPr>
              <a:t>02</a:t>
            </a:r>
          </a:p>
        </p:txBody>
      </p:sp>
      <p:sp>
        <p:nvSpPr>
          <p:cNvPr id="24" name="Google Shape;198;p32">
            <a:extLst>
              <a:ext uri="{FF2B5EF4-FFF2-40B4-BE49-F238E27FC236}">
                <a16:creationId xmlns:a16="http://schemas.microsoft.com/office/drawing/2014/main" id="{6DD310DA-1D9D-8469-E843-0540FFACDA71}"/>
              </a:ext>
            </a:extLst>
          </p:cNvPr>
          <p:cNvSpPr txBox="1">
            <a:spLocks/>
          </p:cNvSpPr>
          <p:nvPr/>
        </p:nvSpPr>
        <p:spPr>
          <a:xfrm>
            <a:off x="1998452" y="3607238"/>
            <a:ext cx="2677912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Problem Definition</a:t>
            </a:r>
          </a:p>
        </p:txBody>
      </p:sp>
      <p:sp>
        <p:nvSpPr>
          <p:cNvPr id="25" name="Google Shape;199;p32">
            <a:extLst>
              <a:ext uri="{FF2B5EF4-FFF2-40B4-BE49-F238E27FC236}">
                <a16:creationId xmlns:a16="http://schemas.microsoft.com/office/drawing/2014/main" id="{2FEEDB75-31BF-895D-512F-B20875D36502}"/>
              </a:ext>
            </a:extLst>
          </p:cNvPr>
          <p:cNvSpPr txBox="1">
            <a:spLocks/>
          </p:cNvSpPr>
          <p:nvPr/>
        </p:nvSpPr>
        <p:spPr>
          <a:xfrm>
            <a:off x="489226" y="3328389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400">
                <a:latin typeface="jf-openhuninn-2.0" panose="020B0000000000000000" pitchFamily="34" charset="-120"/>
                <a:ea typeface="jf-openhuninn-2.0" panose="020B0000000000000000" pitchFamily="34" charset="-120"/>
              </a:rPr>
              <a:t>03</a:t>
            </a:r>
          </a:p>
        </p:txBody>
      </p:sp>
      <p:sp>
        <p:nvSpPr>
          <p:cNvPr id="26" name="Google Shape;198;p32">
            <a:extLst>
              <a:ext uri="{FF2B5EF4-FFF2-40B4-BE49-F238E27FC236}">
                <a16:creationId xmlns:a16="http://schemas.microsoft.com/office/drawing/2014/main" id="{2BA5B958-DE07-DB2E-C55C-899B1146D2D6}"/>
              </a:ext>
            </a:extLst>
          </p:cNvPr>
          <p:cNvSpPr txBox="1">
            <a:spLocks/>
          </p:cNvSpPr>
          <p:nvPr/>
        </p:nvSpPr>
        <p:spPr>
          <a:xfrm>
            <a:off x="5584300" y="1665028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Algorithm</a:t>
            </a:r>
          </a:p>
        </p:txBody>
      </p:sp>
      <p:sp>
        <p:nvSpPr>
          <p:cNvPr id="27" name="Google Shape;199;p32">
            <a:extLst>
              <a:ext uri="{FF2B5EF4-FFF2-40B4-BE49-F238E27FC236}">
                <a16:creationId xmlns:a16="http://schemas.microsoft.com/office/drawing/2014/main" id="{CE396A5F-FCF0-430F-7898-A39CEF1D228D}"/>
              </a:ext>
            </a:extLst>
          </p:cNvPr>
          <p:cNvSpPr txBox="1">
            <a:spLocks/>
          </p:cNvSpPr>
          <p:nvPr/>
        </p:nvSpPr>
        <p:spPr>
          <a:xfrm>
            <a:off x="4090900" y="1386178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400">
                <a:latin typeface="jf-openhuninn-2.0" panose="020B0000000000000000" pitchFamily="34" charset="-120"/>
                <a:ea typeface="jf-openhuninn-2.0" panose="020B0000000000000000" pitchFamily="34" charset="-120"/>
              </a:rPr>
              <a:t>04</a:t>
            </a:r>
          </a:p>
        </p:txBody>
      </p:sp>
      <p:sp>
        <p:nvSpPr>
          <p:cNvPr id="28" name="Google Shape;198;p32">
            <a:extLst>
              <a:ext uri="{FF2B5EF4-FFF2-40B4-BE49-F238E27FC236}">
                <a16:creationId xmlns:a16="http://schemas.microsoft.com/office/drawing/2014/main" id="{2C34DE23-7709-82E0-7200-E16B6D512A43}"/>
              </a:ext>
            </a:extLst>
          </p:cNvPr>
          <p:cNvSpPr txBox="1">
            <a:spLocks/>
          </p:cNvSpPr>
          <p:nvPr/>
        </p:nvSpPr>
        <p:spPr>
          <a:xfrm>
            <a:off x="5584300" y="2653031"/>
            <a:ext cx="3588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Results</a:t>
            </a:r>
          </a:p>
        </p:txBody>
      </p:sp>
      <p:sp>
        <p:nvSpPr>
          <p:cNvPr id="29" name="Google Shape;199;p32">
            <a:extLst>
              <a:ext uri="{FF2B5EF4-FFF2-40B4-BE49-F238E27FC236}">
                <a16:creationId xmlns:a16="http://schemas.microsoft.com/office/drawing/2014/main" id="{507C9A19-C99E-BDB1-F7AB-36D05EB47D4B}"/>
              </a:ext>
            </a:extLst>
          </p:cNvPr>
          <p:cNvSpPr txBox="1">
            <a:spLocks/>
          </p:cNvSpPr>
          <p:nvPr/>
        </p:nvSpPr>
        <p:spPr>
          <a:xfrm>
            <a:off x="4062000" y="2352193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400">
                <a:latin typeface="jf-openhuninn-2.0" panose="020B0000000000000000" pitchFamily="34" charset="-120"/>
                <a:ea typeface="jf-openhuninn-2.0" panose="020B0000000000000000" pitchFamily="34" charset="-120"/>
              </a:rPr>
              <a:t>05</a:t>
            </a:r>
          </a:p>
        </p:txBody>
      </p:sp>
      <p:sp>
        <p:nvSpPr>
          <p:cNvPr id="30" name="Google Shape;198;p32">
            <a:extLst>
              <a:ext uri="{FF2B5EF4-FFF2-40B4-BE49-F238E27FC236}">
                <a16:creationId xmlns:a16="http://schemas.microsoft.com/office/drawing/2014/main" id="{709C98D5-EEB5-47AE-EF29-272EF58BE6CD}"/>
              </a:ext>
            </a:extLst>
          </p:cNvPr>
          <p:cNvSpPr txBox="1">
            <a:spLocks/>
          </p:cNvSpPr>
          <p:nvPr/>
        </p:nvSpPr>
        <p:spPr>
          <a:xfrm>
            <a:off x="5571226" y="3607238"/>
            <a:ext cx="2677912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References</a:t>
            </a:r>
          </a:p>
        </p:txBody>
      </p:sp>
      <p:sp>
        <p:nvSpPr>
          <p:cNvPr id="31" name="Google Shape;199;p32">
            <a:extLst>
              <a:ext uri="{FF2B5EF4-FFF2-40B4-BE49-F238E27FC236}">
                <a16:creationId xmlns:a16="http://schemas.microsoft.com/office/drawing/2014/main" id="{554F68B9-320C-5848-A6B6-FFC54C99051A}"/>
              </a:ext>
            </a:extLst>
          </p:cNvPr>
          <p:cNvSpPr txBox="1">
            <a:spLocks/>
          </p:cNvSpPr>
          <p:nvPr/>
        </p:nvSpPr>
        <p:spPr>
          <a:xfrm>
            <a:off x="4062000" y="3328389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400">
                <a:latin typeface="jf-openhuninn-2.0" panose="020B0000000000000000" pitchFamily="34" charset="-120"/>
                <a:ea typeface="jf-openhuninn-2.0" panose="020B0000000000000000" pitchFamily="34" charset="-120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Insertion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3FCA06-D47B-EF57-465A-4621ECEFA8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19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211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[Insert all seams in one time]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Problem: Duplicates all the seams in an image is equivalent to standard scaling.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593703C-1765-8002-CAC6-1D020C3FFE06}"/>
                  </a:ext>
                </a:extLst>
              </p:cNvPr>
              <p:cNvSpPr txBox="1"/>
              <p:nvPr/>
            </p:nvSpPr>
            <p:spPr>
              <a:xfrm>
                <a:off x="717799" y="1581117"/>
                <a:ext cx="7708201" cy="1009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Step 1: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Find </a:t>
                </a:r>
                <a:r>
                  <a:rPr kumimoji="1" lang="en-US" altLang="zh-TW" u="sng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all the seams</a:t>
                </a:r>
                <a:r>
                  <a:rPr kumimoji="1" lang="zh-TW" altLang="en-US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to be removed.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TW" altLang="en-US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          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(</a:t>
                </a:r>
                <a:r>
                  <a:rPr kumimoji="1" lang="en-US" altLang="zh-TW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Goal: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Insert </a:t>
                </a:r>
                <a14:m>
                  <m:oMath xmlns:m="http://schemas.openxmlformats.org/officeDocument/2006/math"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𝑛</m:t>
                    </m:r>
                  </m:oMath>
                </a14:m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seams, </a:t>
                </a:r>
                <a:r>
                  <a:rPr kumimoji="1" lang="en-US" altLang="zh-TW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#seams to be removed: </a:t>
                </a:r>
                <a14:m>
                  <m:oMath xmlns:m="http://schemas.openxmlformats.org/officeDocument/2006/math"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𝑛</m:t>
                    </m:r>
                  </m:oMath>
                </a14:m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)</a:t>
                </a:r>
                <a:endParaRPr kumimoji="1" lang="en-US" altLang="zh-TW">
                  <a:solidFill>
                    <a:schemeClr val="bg2">
                      <a:lumMod val="75000"/>
                    </a:schemeClr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Step 2: </a:t>
                </a:r>
                <a:r>
                  <a:rPr kumimoji="1" lang="en-US" altLang="zh-TW" u="sng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Insert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seams back to the image </a:t>
                </a:r>
                <a:r>
                  <a:rPr kumimoji="1" lang="en-US" altLang="zh-TW" u="sng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in backward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, and </a:t>
                </a:r>
                <a:r>
                  <a:rPr kumimoji="1" lang="en-US" altLang="zh-TW" u="sng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duplicate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it afterwards.</a:t>
                </a:r>
                <a:endParaRPr kumimoji="1" lang="en-US" altLang="zh-TW">
                  <a:solidFill>
                    <a:schemeClr val="bg2">
                      <a:lumMod val="75000"/>
                    </a:schemeClr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593703C-1765-8002-CAC6-1D020C3FF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99" y="1581117"/>
                <a:ext cx="7708201" cy="1009122"/>
              </a:xfrm>
              <a:prstGeom prst="rect">
                <a:avLst/>
              </a:prstGeom>
              <a:blipFill>
                <a:blip r:embed="rId3"/>
                <a:stretch>
                  <a:fillRect l="-164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745424AD-4A64-BCA0-959F-4A236D3A93FB}"/>
              </a:ext>
            </a:extLst>
          </p:cNvPr>
          <p:cNvSpPr txBox="1"/>
          <p:nvPr/>
        </p:nvSpPr>
        <p:spPr>
          <a:xfrm>
            <a:off x="717798" y="3307705"/>
            <a:ext cx="7708201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50% enlargement</a:t>
            </a:r>
          </a:p>
        </p:txBody>
      </p:sp>
    </p:spTree>
    <p:extLst>
      <p:ext uri="{BB962C8B-B14F-4D97-AF65-F5344CB8AC3E}">
        <p14:creationId xmlns:p14="http://schemas.microsoft.com/office/powerpoint/2010/main" val="3305730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Insertion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F0C8C07-21B0-48AD-E2CE-6466FCB54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20</a:t>
            </a:fld>
            <a:endParaRPr kumimoji="1"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C1019AE-B8DB-CD17-6A60-45171D6E8CBE}"/>
              </a:ext>
            </a:extLst>
          </p:cNvPr>
          <p:cNvGrpSpPr/>
          <p:nvPr/>
        </p:nvGrpSpPr>
        <p:grpSpPr>
          <a:xfrm>
            <a:off x="1420588" y="2268960"/>
            <a:ext cx="6302824" cy="1862773"/>
            <a:chOff x="1141297" y="2257670"/>
            <a:chExt cx="7145739" cy="206329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7C22F02-D450-5E7B-624A-02BD6F148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297" y="2257670"/>
              <a:ext cx="6003249" cy="2030381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D8823C5-E50B-7108-C661-73C324FDB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8942" y="2268960"/>
              <a:ext cx="4738094" cy="205200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D86D35-3AA2-0AFF-C87A-F64F32FC5828}"/>
              </a:ext>
            </a:extLst>
          </p:cNvPr>
          <p:cNvSpPr txBox="1"/>
          <p:nvPr/>
        </p:nvSpPr>
        <p:spPr>
          <a:xfrm>
            <a:off x="154274" y="1194370"/>
            <a:ext cx="8862404" cy="1074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“Insert all seams in one time’’ may choose all the seams in an image, which is equivalent to standard scaling.</a:t>
            </a:r>
          </a:p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Arial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3564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Insertion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BF0310B-7B68-250E-2D59-C8A8093A0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21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72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[Insert seams in batches]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93703C-1765-8002-CAC6-1D020C3FFE06}"/>
              </a:ext>
            </a:extLst>
          </p:cNvPr>
          <p:cNvSpPr txBox="1"/>
          <p:nvPr/>
        </p:nvSpPr>
        <p:spPr>
          <a:xfrm>
            <a:off x="717799" y="1581117"/>
            <a:ext cx="7708201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u="sng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Break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the process of “Insert all seams in one time” into several steps.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4614D7F-DD60-9394-35E2-1ABE4661DAA8}"/>
              </a:ext>
            </a:extLst>
          </p:cNvPr>
          <p:cNvGrpSpPr/>
          <p:nvPr/>
        </p:nvGrpSpPr>
        <p:grpSpPr>
          <a:xfrm>
            <a:off x="1339567" y="2330656"/>
            <a:ext cx="6464664" cy="1856092"/>
            <a:chOff x="1570274" y="2218109"/>
            <a:chExt cx="7106215" cy="204029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9147E3A-0EE0-6D10-1E7C-446A6D25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0274" y="2228018"/>
              <a:ext cx="6003249" cy="203038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76C25E1-1530-8C89-81A8-684775917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0887" y="2218109"/>
              <a:ext cx="4705602" cy="2040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477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Retargeting from Two Dimensions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12102A-76F7-9A29-14AD-6C21521A9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3303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22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176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retargeting from two dimensions.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We propose the new method.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026326A-3A0B-F5AE-92B2-34FC20145309}"/>
                  </a:ext>
                </a:extLst>
              </p:cNvPr>
              <p:cNvSpPr txBox="1"/>
              <p:nvPr/>
            </p:nvSpPr>
            <p:spPr>
              <a:xfrm>
                <a:off x="382133" y="1580213"/>
                <a:ext cx="1938529" cy="32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𝑛</m:t>
                      </m:r>
                      <m:r>
                        <a:rPr kumimoji="1" lang="en-US" altLang="zh-TW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×</m:t>
                      </m:r>
                      <m:r>
                        <a:rPr kumimoji="1" lang="en-US" altLang="zh-TW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𝑚</m:t>
                      </m:r>
                      <m:r>
                        <a:rPr kumimoji="1" lang="en-US" altLang="zh-TW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→</m:t>
                      </m:r>
                      <m:r>
                        <a:rPr kumimoji="1" lang="en-US" altLang="zh-TW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𝑛</m:t>
                      </m:r>
                      <m:r>
                        <a:rPr kumimoji="1" lang="en-US" altLang="zh-TW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jf-openhuninn-2.0" panose="020B0000000000000000" pitchFamily="34" charset="-120"/>
                        </a:rPr>
                        <m:t>′×</m:t>
                      </m:r>
                      <m:sSup>
                        <m:sSupPr>
                          <m:ctrlPr>
                            <a:rPr kumimoji="1" lang="en-US" altLang="zh-TW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</m:ctrlPr>
                        </m:sSupPr>
                        <m:e>
                          <m:r>
                            <a:rPr kumimoji="1" lang="en-US" altLang="zh-TW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TW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jf-openhuninn-2.0" panose="020B0000000000000000" pitchFamily="34" charset="-12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zh-TW" altLang="en-US">
                  <a:solidFill>
                    <a:schemeClr val="bg2">
                      <a:lumMod val="75000"/>
                    </a:schemeClr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026326A-3A0B-F5AE-92B2-34FC20145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33" y="1580213"/>
                <a:ext cx="1938529" cy="32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BADDA8F-563C-C709-EEFC-BD2D5D83BC9A}"/>
                  </a:ext>
                </a:extLst>
              </p:cNvPr>
              <p:cNvSpPr txBox="1"/>
              <p:nvPr/>
            </p:nvSpPr>
            <p:spPr>
              <a:xfrm>
                <a:off x="717800" y="2571750"/>
                <a:ext cx="6292600" cy="685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Paper: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Horizontal seams + vertical seams </a:t>
                </a:r>
                <a14:m>
                  <m:oMath xmlns:m="http://schemas.openxmlformats.org/officeDocument/2006/math"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→</m:t>
                    </m:r>
                  </m:oMath>
                </a14:m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order is the matter. </a:t>
                </a:r>
                <a:r>
                  <a:rPr kumimoji="1" lang="en-US" altLang="zh-TW">
                    <a:solidFill>
                      <a:srgbClr val="FF0000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[Not yet]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Ours: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Proportional scaling + seam removal.</a:t>
                </a:r>
                <a:endParaRPr kumimoji="1" lang="zh-TW" altLang="en-US">
                  <a:solidFill>
                    <a:schemeClr val="bg2">
                      <a:lumMod val="75000"/>
                    </a:schemeClr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BADDA8F-563C-C709-EEFC-BD2D5D83B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0" y="2571750"/>
                <a:ext cx="6292600" cy="685957"/>
              </a:xfrm>
              <a:prstGeom prst="rect">
                <a:avLst/>
              </a:prstGeom>
              <a:blipFill>
                <a:blip r:embed="rId4"/>
                <a:stretch>
                  <a:fillRect l="-202" b="-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341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254726" y="405358"/>
            <a:ext cx="866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Retargeting from Two Dimensions - Author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67C97AE-6A02-881A-55DE-8EEBC6A59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23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8DBEE7D-A9ED-C19C-0EE7-419C4F1C7044}"/>
                  </a:ext>
                </a:extLst>
              </p:cNvPr>
              <p:cNvSpPr txBox="1"/>
              <p:nvPr/>
            </p:nvSpPr>
            <p:spPr>
              <a:xfrm>
                <a:off x="154274" y="1194370"/>
                <a:ext cx="8862404" cy="211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Char char="●"/>
                </a:pPr>
                <a:r>
                  <a:rPr lang="en-US" altLang="zh-TW" sz="1500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Optimal order.</a:t>
                </a:r>
              </a:p>
              <a:p>
                <a:pPr marL="139700" lvl="1">
                  <a:lnSpc>
                    <a:spcPct val="150000"/>
                  </a:lnSpc>
                  <a:buClr>
                    <a:schemeClr val="accent1"/>
                  </a:buClr>
                  <a:buSzPts val="1400"/>
                </a:pPr>
                <a:endParaRPr lang="en-US" altLang="zh-TW" sz="1500">
                  <a:solidFill>
                    <a:schemeClr val="dk1"/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  <a:p>
                <a:pPr marL="13970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</a:pPr>
                <a:endParaRPr lang="en-US" altLang="zh-TW" sz="1500">
                  <a:solidFill>
                    <a:schemeClr val="dk1"/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Char char="●"/>
                </a:pPr>
                <a:r>
                  <a:rPr lang="en-US" altLang="zh-TW" sz="1500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Image reduction from two dimension. </a:t>
                </a:r>
              </a:p>
              <a:p>
                <a:pPr marL="13970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</a:pPr>
                <a:r>
                  <a:rPr lang="en-US" altLang="zh-TW">
                    <a:solidFill>
                      <a:schemeClr val="dk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       </a:t>
                </a:r>
                <a:r>
                  <a:rPr lang="en-US" altLang="zh-TW">
                    <a:solidFill>
                      <a:srgbClr val="FF0000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Limitation: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𝑛</m:t>
                        </m:r>
                      </m:e>
                      <m:sup>
                        <m:r>
                          <a:rPr lang="en-US" altLang="zh-TW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′</m:t>
                        </m:r>
                      </m:sup>
                    </m:sSup>
                    <m:r>
                      <a:rPr lang="en-US" altLang="zh-TW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&lt;</m:t>
                    </m:r>
                    <m:r>
                      <a:rPr lang="en-US" altLang="zh-TW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𝑛</m:t>
                    </m:r>
                    <m:r>
                      <a:rPr lang="en-US" altLang="zh-TW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, </m:t>
                    </m:r>
                    <m:sSup>
                      <m:sSupPr>
                        <m:ctrlPr>
                          <a:rPr lang="en-US" altLang="zh-TW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TW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′</m:t>
                        </m:r>
                      </m:sup>
                    </m:sSup>
                    <m:r>
                      <a:rPr lang="en-US" altLang="zh-TW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&lt;</m:t>
                    </m:r>
                    <m:r>
                      <a:rPr lang="en-US" altLang="zh-TW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𝑚</m:t>
                    </m:r>
                  </m:oMath>
                </a14:m>
                <a:endParaRPr lang="en-US" altLang="zh-TW">
                  <a:solidFill>
                    <a:srgbClr val="FF0000"/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Char char="●"/>
                </a:pPr>
                <a:endParaRPr lang="en-US" altLang="zh-TW" sz="1500">
                  <a:solidFill>
                    <a:schemeClr val="dk1"/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8DBEE7D-A9ED-C19C-0EE7-419C4F1C7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74" y="1194370"/>
                <a:ext cx="8862404" cy="2113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BBADDA8F-563C-C709-EEFC-BD2D5D83BC9A}"/>
              </a:ext>
            </a:extLst>
          </p:cNvPr>
          <p:cNvSpPr txBox="1"/>
          <p:nvPr/>
        </p:nvSpPr>
        <p:spPr>
          <a:xfrm>
            <a:off x="682175" y="1541330"/>
            <a:ext cx="6292600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Vertical first? Horizontal first? Alternate between the two?</a:t>
            </a:r>
            <a:endParaRPr kumimoji="1" lang="zh-TW" altLang="en-US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65195B5-9D7E-07D7-0E3D-CFA6438F004C}"/>
                  </a:ext>
                </a:extLst>
              </p:cNvPr>
              <p:cNvSpPr txBox="1"/>
              <p:nvPr/>
            </p:nvSpPr>
            <p:spPr>
              <a:xfrm>
                <a:off x="682175" y="2753744"/>
                <a:ext cx="4317337" cy="1683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TW" sz="13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TW" sz="13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3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kumimoji="1" lang="en-US" altLang="zh-TW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kumimoji="1" lang="en-US" altLang="zh-TW" sz="13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kumimoji="1" lang="en-US" altLang="zh-TW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kumimoji="1" lang="en-US" altLang="zh-TW" sz="13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TW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kumimoji="1" lang="en-US" altLang="zh-TW" sz="1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TW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13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sz="13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kumimoji="1" lang="en-US" altLang="zh-TW" sz="13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kumimoji="1" lang="en-US" altLang="zh-TW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kumimoji="1" lang="en-US" altLang="zh-TW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TW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TW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kumimoji="1" lang="en-US" altLang="zh-TW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1" lang="en-US" altLang="zh-TW" sz="1300">
                  <a:solidFill>
                    <a:schemeClr val="bg2">
                      <a:lumMod val="50000"/>
                    </a:schemeClr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300" b="0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×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d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kumimoji="1" lang="en-US" altLang="zh-TW" b="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TW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×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TW" sz="1300">
                  <a:solidFill>
                    <a:schemeClr val="bg2">
                      <a:lumMod val="50000"/>
                    </a:schemeClr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65195B5-9D7E-07D7-0E3D-CFA6438F0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75" y="2753744"/>
                <a:ext cx="4317337" cy="1683089"/>
              </a:xfrm>
              <a:prstGeom prst="rect">
                <a:avLst/>
              </a:prstGeom>
              <a:blipFill>
                <a:blip r:embed="rId4"/>
                <a:stretch>
                  <a:fillRect l="-8211" t="-50746" b="-1425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17A3D785-A505-6053-6A7B-174CD5972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682" y="2050667"/>
            <a:ext cx="2410018" cy="17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57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436037" y="387683"/>
            <a:ext cx="82988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Retargeting from Two Dimensions - Ours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D707-3A6B-B4C8-30DD-E172B1D74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24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2459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retargeting from two dimensions.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139700" lvl="1">
              <a:lnSpc>
                <a:spcPct val="150000"/>
              </a:lnSpc>
              <a:buClr>
                <a:schemeClr val="accent1"/>
              </a:buClr>
              <a:buSzPts val="1400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Advantages.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BADDA8F-563C-C709-EEFC-BD2D5D83BC9A}"/>
                  </a:ext>
                </a:extLst>
              </p:cNvPr>
              <p:cNvSpPr txBox="1"/>
              <p:nvPr/>
            </p:nvSpPr>
            <p:spPr>
              <a:xfrm>
                <a:off x="682175" y="1541330"/>
                <a:ext cx="6292600" cy="1512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Step 1: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Set the original size as </a:t>
                </a:r>
                <a14:m>
                  <m:oMath xmlns:m="http://schemas.openxmlformats.org/officeDocument/2006/math"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(</m:t>
                    </m:r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h</m:t>
                    </m:r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, </m:t>
                    </m:r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𝑤</m:t>
                    </m:r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)</m:t>
                    </m:r>
                  </m:oMath>
                </a14:m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and the target size as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(</m:t>
                    </m:r>
                    <m:r>
                      <a:rPr kumimoji="1"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h</m:t>
                    </m:r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′</m:t>
                    </m:r>
                    <m:r>
                      <a:rPr kumimoji="1"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, </m:t>
                    </m:r>
                    <m:r>
                      <a:rPr kumimoji="1"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𝑤</m:t>
                    </m:r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′</m:t>
                    </m:r>
                    <m:r>
                      <a:rPr kumimoji="1"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)</m:t>
                    </m:r>
                  </m:oMath>
                </a14:m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</a:t>
                </a:r>
                <a:endParaRPr kumimoji="1" lang="en-US" altLang="zh-TW" i="1">
                  <a:solidFill>
                    <a:schemeClr val="bg2">
                      <a:lumMod val="75000"/>
                    </a:schemeClr>
                  </a:solidFill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Step 2: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Calculate the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bPr>
                      <m:e>
                        <m: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𝑟</m:t>
                        </m:r>
                      </m:e>
                      <m:sub>
                        <m: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h</m:t>
                        </m:r>
                      </m:sub>
                    </m:sSub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=</m:t>
                    </m:r>
                    <m:f>
                      <m:fPr>
                        <m:ctrlP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jf-openhuninn-2.0" panose="020B0000000000000000" pitchFamily="34" charset="-120"/>
                              </a:rPr>
                            </m:ctrlPr>
                          </m:sSupPr>
                          <m:e>
                            <m:r>
                              <a:rPr kumimoji="1" lang="en-US" altLang="zh-TW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jf-openhuninn-2.0" panose="020B0000000000000000" pitchFamily="34" charset="-120"/>
                              </a:rPr>
                              <m:t>h</m:t>
                            </m:r>
                          </m:e>
                          <m:sup>
                            <m:r>
                              <a:rPr kumimoji="1" lang="en-US" altLang="zh-TW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jf-openhuninn-2.0" panose="020B0000000000000000" pitchFamily="34" charset="-12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h</m:t>
                        </m:r>
                      </m:den>
                    </m:f>
                  </m:oMath>
                </a14:m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𝑟</m:t>
                        </m:r>
                      </m:e>
                      <m:sub>
                        <m: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𝑤</m:t>
                        </m:r>
                      </m:sub>
                    </m:sSub>
                    <m:r>
                      <a:rPr kumimoji="1"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jf-openhuninn-2.0" panose="020B0000000000000000" pitchFamily="34" charset="-120"/>
                              </a:rPr>
                            </m:ctrlPr>
                          </m:sSupPr>
                          <m:e>
                            <m:r>
                              <a:rPr kumimoji="1" lang="en-US" altLang="zh-TW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jf-openhuninn-2.0" panose="020B0000000000000000" pitchFamily="34" charset="-12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jf-openhuninn-2.0" panose="020B0000000000000000" pitchFamily="34" charset="-12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𝑤</m:t>
                        </m:r>
                      </m:den>
                    </m:f>
                  </m:oMath>
                </a14:m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.</a:t>
                </a:r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Step 3: </a:t>
                </a:r>
                <a:r>
                  <a:rPr kumimoji="1" lang="en-US" altLang="zh-TW" u="sng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Scale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the image by the factor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bPr>
                      <m:e>
                        <m: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𝑟</m:t>
                        </m:r>
                      </m:e>
                      <m:sub>
                        <m: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𝑟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h</m:t>
                        </m:r>
                      </m:sub>
                    </m:sSub>
                    <m:r>
                      <a:rPr kumimoji="1"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jf-openhuninn-2.0" panose="020B0000000000000000" pitchFamily="34" charset="-120"/>
                      </a:rPr>
                      <m:t>&gt;</m:t>
                    </m:r>
                    <m:sSub>
                      <m:sSubPr>
                        <m:ctrlP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bPr>
                      <m:e>
                        <m: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𝑟</m:t>
                        </m:r>
                      </m:e>
                      <m:sub>
                        <m:r>
                          <a:rPr kumimoji="1"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, and vice versa.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>
                    <a:solidFill>
                      <a:schemeClr val="bg2">
                        <a:lumMod val="75000"/>
                      </a:schemeClr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Step 4: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Do </a:t>
                </a:r>
                <a:r>
                  <a:rPr kumimoji="1" lang="en-US" altLang="zh-TW" u="sng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seam removal </a:t>
                </a:r>
                <a:r>
                  <a:rPr kumimoji="1" lang="en-US" altLang="zh-TW">
                    <a:solidFill>
                      <a:schemeClr val="tx1"/>
                    </a:solidFill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to achieve the target size.</a:t>
                </a: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BADDA8F-563C-C709-EEFC-BD2D5D83B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75" y="1541330"/>
                <a:ext cx="6292600" cy="1512850"/>
              </a:xfrm>
              <a:prstGeom prst="rect">
                <a:avLst/>
              </a:prstGeom>
              <a:blipFill>
                <a:blip r:embed="rId3"/>
                <a:stretch>
                  <a:fillRect l="-201"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5D1D5F77-D6A8-07BF-BCE6-FE9B770FD74A}"/>
              </a:ext>
            </a:extLst>
          </p:cNvPr>
          <p:cNvSpPr txBox="1"/>
          <p:nvPr/>
        </p:nvSpPr>
        <p:spPr>
          <a:xfrm>
            <a:off x="682175" y="3653954"/>
            <a:ext cx="6292600" cy="685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Easier </a:t>
            </a: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  <a:sym typeface="Wingdings" pitchFamily="2" charset="2"/>
              </a:rPr>
              <a:t>.</a:t>
            </a: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  <a:sym typeface="Wingdings" pitchFamily="2" charset="2"/>
              </a:rPr>
              <a:t>No limitation: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  <a:sym typeface="Wingdings" pitchFamily="2" charset="2"/>
              </a:rPr>
              <a:t>Apart from image reduction, we can also do enlargement.</a:t>
            </a:r>
            <a:endParaRPr kumimoji="1" lang="en-US" altLang="zh-TW">
              <a:solidFill>
                <a:schemeClr val="tx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3952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Content Amplification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EB82EA-CFF5-92F0-172E-6E8AC16FD0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25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0A01FCD-AB97-11EE-4E9C-7895DF56BA7A}"/>
              </a:ext>
            </a:extLst>
          </p:cNvPr>
          <p:cNvSpPr txBox="1"/>
          <p:nvPr/>
        </p:nvSpPr>
        <p:spPr>
          <a:xfrm>
            <a:off x="717800" y="1579732"/>
            <a:ext cx="7396054" cy="6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1: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Do </a:t>
            </a:r>
            <a:r>
              <a:rPr kumimoji="1" lang="en-US" altLang="zh-TW" u="sng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proportional scaling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to</a:t>
            </a: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enlarge an image.</a:t>
            </a:r>
            <a:endParaRPr kumimoji="1" lang="en-US" altLang="zh-TW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2: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Apply </a:t>
            </a:r>
            <a:r>
              <a:rPr kumimoji="1" lang="en-US" altLang="zh-TW" u="sng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seam removal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on the image to carve the image back to its original size. </a:t>
            </a:r>
            <a:endParaRPr kumimoji="1" lang="en-US" altLang="zh-TW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69CAAE4-6D83-FD4F-EA47-F48AB9D70594}"/>
              </a:ext>
            </a:extLst>
          </p:cNvPr>
          <p:cNvGrpSpPr/>
          <p:nvPr/>
        </p:nvGrpSpPr>
        <p:grpSpPr>
          <a:xfrm>
            <a:off x="2176056" y="2651051"/>
            <a:ext cx="4479541" cy="1645504"/>
            <a:chOff x="2484387" y="2432182"/>
            <a:chExt cx="5736221" cy="210713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603B77EF-997C-AF52-1DC0-E0396D438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387" y="2432182"/>
              <a:ext cx="2809507" cy="2107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5BF517-700F-68C7-9E28-B8A4AE331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852" y="2470682"/>
              <a:ext cx="2751756" cy="2063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89BDDCD3-903F-524B-03A1-097D7CD5AB9D}"/>
              </a:ext>
            </a:extLst>
          </p:cNvPr>
          <p:cNvSpPr txBox="1"/>
          <p:nvPr/>
        </p:nvSpPr>
        <p:spPr>
          <a:xfrm>
            <a:off x="154274" y="1194370"/>
            <a:ext cx="8862404" cy="1074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Content amplification.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3897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Object Removal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21B21C-54DB-57EF-ACC8-CB68ACCCAA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26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0A01FCD-AB97-11EE-4E9C-7895DF56BA7A}"/>
              </a:ext>
            </a:extLst>
          </p:cNvPr>
          <p:cNvSpPr txBox="1"/>
          <p:nvPr/>
        </p:nvSpPr>
        <p:spPr>
          <a:xfrm>
            <a:off x="717799" y="1579732"/>
            <a:ext cx="7905339" cy="1978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1: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Mark the target object to be removed.</a:t>
            </a: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2: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Give the marked pixels </a:t>
            </a:r>
            <a:r>
              <a:rPr kumimoji="1" lang="en-US" altLang="zh-TW" u="sng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low enough energy values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, so that they tend to be removed. </a:t>
            </a:r>
            <a:endParaRPr kumimoji="1" lang="en-US" altLang="zh-TW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accent5">
                    <a:lumMod val="60000"/>
                    <a:lumOff val="40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           This step should be done in every cycle of seam removal.</a:t>
            </a:r>
            <a:endParaRPr kumimoji="1" lang="en-US" altLang="zh-TW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3: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Do </a:t>
            </a:r>
            <a:r>
              <a:rPr kumimoji="1" lang="en-US" altLang="zh-TW" u="sng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seam removal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until all marked pixels are gone.</a:t>
            </a: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           </a:t>
            </a:r>
            <a:r>
              <a:rPr kumimoji="1" lang="en-US" altLang="zh-TW">
                <a:solidFill>
                  <a:schemeClr val="accent5">
                    <a:lumMod val="60000"/>
                    <a:lumOff val="40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The orientation is set by user.</a:t>
            </a:r>
          </a:p>
          <a:p>
            <a:pPr>
              <a:lnSpc>
                <a:spcPct val="150000"/>
              </a:lnSpc>
            </a:pPr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Step 4: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Do </a:t>
            </a:r>
            <a:r>
              <a:rPr kumimoji="1" lang="en-US" altLang="zh-TW" u="sng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seam insertion </a:t>
            </a:r>
            <a:r>
              <a:rPr kumimoji="1" lang="en-US" altLang="zh-TW">
                <a:solidFill>
                  <a:schemeClr val="tx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until the image back to its original size.</a:t>
            </a:r>
            <a:endParaRPr kumimoji="1" lang="en-US" altLang="zh-TW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49EB189-4153-10F3-7931-901AB6AFD2E5}"/>
              </a:ext>
            </a:extLst>
          </p:cNvPr>
          <p:cNvSpPr txBox="1"/>
          <p:nvPr/>
        </p:nvSpPr>
        <p:spPr>
          <a:xfrm>
            <a:off x="154274" y="1194370"/>
            <a:ext cx="88624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Object removal</a:t>
            </a:r>
          </a:p>
        </p:txBody>
      </p:sp>
    </p:spTree>
    <p:extLst>
      <p:ext uri="{BB962C8B-B14F-4D97-AF65-F5344CB8AC3E}">
        <p14:creationId xmlns:p14="http://schemas.microsoft.com/office/powerpoint/2010/main" val="372155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Results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f-openhuninn-2.0" panose="020B0000000000000000" pitchFamily="34" charset="-120"/>
                <a:ea typeface="jf-openhuninn-2.0" panose="020B0000000000000000" pitchFamily="34" charset="-120"/>
              </a:rPr>
              <a:t>05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DD6922-86A1-7BDA-34F5-EB7D7C934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012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Reduction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29F97D-F53B-A162-5B92-7F258FA61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28</a:t>
            </a:fld>
            <a:endParaRPr kumimoji="1" lang="zh-TW" altLang="en-US"/>
          </a:p>
        </p:txBody>
      </p:sp>
      <p:pic>
        <p:nvPicPr>
          <p:cNvPr id="2" name="remove">
            <a:hlinkClick r:id="" action="ppaction://media"/>
            <a:extLst>
              <a:ext uri="{FF2B5EF4-FFF2-40B4-BE49-F238E27FC236}">
                <a16:creationId xmlns:a16="http://schemas.microsoft.com/office/drawing/2014/main" id="{A0236A14-51B5-08BB-9680-8DE544E78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2602" y="1647559"/>
            <a:ext cx="4178796" cy="23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Abstract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f-openhuninn-2.0" panose="020B0000000000000000" pitchFamily="34" charset="-120"/>
                <a:ea typeface="jf-openhuninn-2.0" panose="020B0000000000000000" pitchFamily="34" charset="-120"/>
              </a:rPr>
              <a:t>01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B24913-164E-97FB-C093-3870E34EF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2</a:t>
            </a:fld>
            <a:endParaRPr kumimoji="1"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Reduction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650592-8363-7A37-307A-0D6EFED996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6937"/>
            <a:ext cx="2057400" cy="274637"/>
          </a:xfrm>
        </p:spPr>
        <p:txBody>
          <a:bodyPr/>
          <a:lstStyle/>
          <a:p>
            <a:fld id="{5773B0ED-9A01-5F41-9742-CB4BA208CF54}" type="slidenum">
              <a:t>29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7726F4-E70A-8E57-80DA-B4BA95A3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80" y="2032597"/>
            <a:ext cx="2641600" cy="1981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FB44FB0-4E2A-2E06-2B9A-1ED61E71E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805" y="2032597"/>
            <a:ext cx="1981200" cy="19812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DC6C64D-A82C-702D-7605-2964FC246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030" y="2032597"/>
            <a:ext cx="1981200" cy="19812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E998E11-A741-6CBB-60E7-ED32605BAF8D}"/>
              </a:ext>
            </a:extLst>
          </p:cNvPr>
          <p:cNvSpPr txBox="1"/>
          <p:nvPr/>
        </p:nvSpPr>
        <p:spPr>
          <a:xfrm>
            <a:off x="1661498" y="410302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Original image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28E445E-EC8F-3E9B-92F5-676E35260989}"/>
                  </a:ext>
                </a:extLst>
              </p:cNvPr>
              <p:cNvSpPr txBox="1"/>
              <p:nvPr/>
            </p:nvSpPr>
            <p:spPr>
              <a:xfrm>
                <a:off x="3915272" y="4103024"/>
                <a:ext cx="18582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b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𝐿</m:t>
                        </m:r>
                      </m:e>
                      <m:sub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-norm of gradient</a:t>
                </a:r>
                <a:endParaRPr kumimoji="1" lang="zh-TW" altLang="en-US"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28E445E-EC8F-3E9B-92F5-676E35260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272" y="4103024"/>
                <a:ext cx="1858266" cy="307777"/>
              </a:xfrm>
              <a:prstGeom prst="rect">
                <a:avLst/>
              </a:prstGeom>
              <a:blipFill>
                <a:blip r:embed="rId6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9FD76F-FD94-0AA5-2FD6-24C958777984}"/>
              </a:ext>
            </a:extLst>
          </p:cNvPr>
          <p:cNvSpPr txBox="1"/>
          <p:nvPr/>
        </p:nvSpPr>
        <p:spPr>
          <a:xfrm>
            <a:off x="6572284" y="4103024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Entropy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04AB631-3352-33D9-F61A-DF2C60503966}"/>
              </a:ext>
            </a:extLst>
          </p:cNvPr>
          <p:cNvSpPr txBox="1"/>
          <p:nvPr/>
        </p:nvSpPr>
        <p:spPr>
          <a:xfrm>
            <a:off x="154274" y="1194370"/>
            <a:ext cx="88624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The dolphin looks good under both energy functions. However, they show different effect!</a:t>
            </a:r>
          </a:p>
        </p:txBody>
      </p:sp>
    </p:spTree>
    <p:extLst>
      <p:ext uri="{BB962C8B-B14F-4D97-AF65-F5344CB8AC3E}">
        <p14:creationId xmlns:p14="http://schemas.microsoft.com/office/powerpoint/2010/main" val="2082084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Reduction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7DA40EB-F983-2A66-E5B4-398B3F168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78769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30</a:t>
            </a:fld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727F42B-7B74-6E05-D422-263C2BAE422F}"/>
              </a:ext>
            </a:extLst>
          </p:cNvPr>
          <p:cNvGrpSpPr/>
          <p:nvPr/>
        </p:nvGrpSpPr>
        <p:grpSpPr>
          <a:xfrm>
            <a:off x="996286" y="2237196"/>
            <a:ext cx="7151428" cy="1674000"/>
            <a:chOff x="187416" y="1962875"/>
            <a:chExt cx="8708934" cy="203858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3CD1279-4D64-9001-30C6-E1E6A442E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416" y="1962876"/>
              <a:ext cx="3238500" cy="20320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0F51B2E-2C28-B625-B142-C135EFCF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7633" y="1962875"/>
              <a:ext cx="2611931" cy="203858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01E523A-33A9-A794-B76F-B2DCBB982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2850" y="1962876"/>
              <a:ext cx="2603500" cy="2032000"/>
            </a:xfrm>
            <a:prstGeom prst="rect">
              <a:avLst/>
            </a:prstGeom>
          </p:spPr>
        </p:pic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7911F86-7AE1-2B2C-C322-DF91E5B7C9F0}"/>
              </a:ext>
            </a:extLst>
          </p:cNvPr>
          <p:cNvSpPr txBox="1"/>
          <p:nvPr/>
        </p:nvSpPr>
        <p:spPr>
          <a:xfrm>
            <a:off x="1672384" y="3991233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Original image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A05DA9B-70C9-D391-7CE2-B842AC1D6DF0}"/>
                  </a:ext>
                </a:extLst>
              </p:cNvPr>
              <p:cNvSpPr txBox="1"/>
              <p:nvPr/>
            </p:nvSpPr>
            <p:spPr>
              <a:xfrm>
                <a:off x="3904126" y="3991233"/>
                <a:ext cx="18582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b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𝐿</m:t>
                        </m:r>
                      </m:e>
                      <m:sub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-norm of gradient</a:t>
                </a:r>
                <a:endParaRPr kumimoji="1" lang="zh-TW" altLang="en-US"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A05DA9B-70C9-D391-7CE2-B842AC1D6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126" y="3991233"/>
                <a:ext cx="1858266" cy="307777"/>
              </a:xfrm>
              <a:prstGeom prst="rect">
                <a:avLst/>
              </a:prstGeom>
              <a:blipFill>
                <a:blip r:embed="rId6"/>
                <a:stretch>
                  <a:fillRect t="-8000" r="-680" b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ACB8AF-2A73-65C1-ADA0-7724434E2F70}"/>
              </a:ext>
            </a:extLst>
          </p:cNvPr>
          <p:cNvSpPr txBox="1"/>
          <p:nvPr/>
        </p:nvSpPr>
        <p:spPr>
          <a:xfrm>
            <a:off x="6659423" y="3991232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Entropy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A92B7D-EB3A-8872-A313-99D4C77AA929}"/>
              </a:ext>
            </a:extLst>
          </p:cNvPr>
          <p:cNvSpPr txBox="1"/>
          <p:nvPr/>
        </p:nvSpPr>
        <p:spPr>
          <a:xfrm>
            <a:off x="154274" y="1194370"/>
            <a:ext cx="88624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Noticeable artifacts: the unnatural variation of light and shadow.</a:t>
            </a:r>
          </a:p>
        </p:txBody>
      </p:sp>
    </p:spTree>
    <p:extLst>
      <p:ext uri="{BB962C8B-B14F-4D97-AF65-F5344CB8AC3E}">
        <p14:creationId xmlns:p14="http://schemas.microsoft.com/office/powerpoint/2010/main" val="738569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Reduction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2CF1CE-8AC5-1F46-3D4D-806123587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31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1E30D9-E677-E8FC-9998-9D06903C51B8}"/>
              </a:ext>
            </a:extLst>
          </p:cNvPr>
          <p:cNvSpPr txBox="1"/>
          <p:nvPr/>
        </p:nvSpPr>
        <p:spPr>
          <a:xfrm>
            <a:off x="154274" y="1194370"/>
            <a:ext cx="88624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Forward enregy.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79B496C-9E52-6990-67D6-4BEF14489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230" y="1593755"/>
            <a:ext cx="3421253" cy="19559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435998A-8A53-714A-EC50-94FB874124E6}"/>
                  </a:ext>
                </a:extLst>
              </p:cNvPr>
              <p:cNvSpPr txBox="1"/>
              <p:nvPr/>
            </p:nvSpPr>
            <p:spPr>
              <a:xfrm>
                <a:off x="717800" y="1814957"/>
                <a:ext cx="2895536" cy="740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300" b="0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−1, </m:t>
                                      </m:r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−1, </m:t>
                                      </m:r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sub>
                                  </m:sSub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−1, </m:t>
                                      </m:r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TW" sz="13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sz="13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kumimoji="1" lang="zh-TW" altLang="en-US" sz="130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435998A-8A53-714A-EC50-94FB8741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0" y="1814957"/>
                <a:ext cx="2895536" cy="740780"/>
              </a:xfrm>
              <a:prstGeom prst="rect">
                <a:avLst/>
              </a:prstGeom>
              <a:blipFill>
                <a:blip r:embed="rId4"/>
                <a:stretch>
                  <a:fillRect l="-15284" t="-235593" r="-437" b="-330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A07F054-D9F1-1958-C09F-AEE726A5F65F}"/>
                  </a:ext>
                </a:extLst>
              </p:cNvPr>
              <p:cNvSpPr txBox="1"/>
              <p:nvPr/>
            </p:nvSpPr>
            <p:spPr>
              <a:xfrm>
                <a:off x="717800" y="2887923"/>
                <a:ext cx="4002186" cy="900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+|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−1)|</m:t>
                      </m:r>
                    </m:oMath>
                  </m:oMathPara>
                </a14:m>
                <a:endParaRPr kumimoji="1" lang="en-US" altLang="zh-TW" sz="130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TW" altLang="en-US" sz="130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3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+|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kumimoji="1" lang="en-US" altLang="zh-TW" sz="13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TW" sz="1300" b="0" i="1">
                          <a:latin typeface="Cambria Math" panose="02040503050406030204" pitchFamily="18" charset="0"/>
                        </a:rPr>
                        <m:t>+1)|</m:t>
                      </m:r>
                    </m:oMath>
                  </m:oMathPara>
                </a14:m>
                <a:endParaRPr kumimoji="1" lang="zh-TW" altLang="en-US" sz="130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A07F054-D9F1-1958-C09F-AEE726A5F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0" y="2887923"/>
                <a:ext cx="4002186" cy="900246"/>
              </a:xfrm>
              <a:prstGeom prst="rect">
                <a:avLst/>
              </a:prstGeom>
              <a:blipFill>
                <a:blip r:embed="rId5"/>
                <a:stretch>
                  <a:fillRect l="-158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7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Reduction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2CF1CE-8AC5-1F46-3D4D-806123587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32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1E30D9-E677-E8FC-9998-9D06903C51B8}"/>
              </a:ext>
            </a:extLst>
          </p:cNvPr>
          <p:cNvSpPr txBox="1"/>
          <p:nvPr/>
        </p:nvSpPr>
        <p:spPr>
          <a:xfrm>
            <a:off x="154274" y="1194370"/>
            <a:ext cx="88624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“Forward energy” works better!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6018668-4149-1220-1FC6-691F95DA0005}"/>
              </a:ext>
            </a:extLst>
          </p:cNvPr>
          <p:cNvGrpSpPr/>
          <p:nvPr/>
        </p:nvGrpSpPr>
        <p:grpSpPr>
          <a:xfrm>
            <a:off x="1260465" y="2154550"/>
            <a:ext cx="6623069" cy="1674000"/>
            <a:chOff x="717800" y="2275130"/>
            <a:chExt cx="6623069" cy="16740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5282FA5-6D26-9269-30D0-80FEC89D8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2979" y="2275130"/>
              <a:ext cx="2137890" cy="1668597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C2D5F75-01CA-7A95-F0B3-30D4F522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800" y="2275130"/>
              <a:ext cx="2144813" cy="16740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AD8C5A2-EDB5-093F-7F96-0F095AFBC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3851" y="2275131"/>
              <a:ext cx="2137890" cy="166859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4EDF7D6-B247-5256-D455-B5C101A752C1}"/>
                  </a:ext>
                </a:extLst>
              </p:cNvPr>
              <p:cNvSpPr txBox="1"/>
              <p:nvPr/>
            </p:nvSpPr>
            <p:spPr>
              <a:xfrm>
                <a:off x="1403738" y="3863340"/>
                <a:ext cx="18582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b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𝐿</m:t>
                        </m:r>
                      </m:e>
                      <m:sub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-norm of gradient</a:t>
                </a:r>
                <a:endParaRPr kumimoji="1" lang="zh-TW" altLang="en-US"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4EDF7D6-B247-5256-D455-B5C101A75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738" y="3863340"/>
                <a:ext cx="1858266" cy="307777"/>
              </a:xfrm>
              <a:prstGeom prst="rect">
                <a:avLst/>
              </a:prstGeom>
              <a:blipFill>
                <a:blip r:embed="rId6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9D886E-3AE8-782F-10BF-307F9A1FE5BC}"/>
              </a:ext>
            </a:extLst>
          </p:cNvPr>
          <p:cNvSpPr txBox="1"/>
          <p:nvPr/>
        </p:nvSpPr>
        <p:spPr>
          <a:xfrm>
            <a:off x="4146242" y="386334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Entropy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F2C3CB-F34E-D31B-C6C5-601E4C89DB5D}"/>
              </a:ext>
            </a:extLst>
          </p:cNvPr>
          <p:cNvSpPr txBox="1"/>
          <p:nvPr/>
        </p:nvSpPr>
        <p:spPr>
          <a:xfrm>
            <a:off x="6057811" y="3863339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Forward energy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4882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Reduction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99CCCD-A633-D1EC-AFF9-262358ED54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33</a:t>
            </a:fld>
            <a:endParaRPr kumimoji="1"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C2A7BF9-2DE3-2C57-C7E9-7DAC311969B3}"/>
              </a:ext>
            </a:extLst>
          </p:cNvPr>
          <p:cNvGrpSpPr/>
          <p:nvPr/>
        </p:nvGrpSpPr>
        <p:grpSpPr>
          <a:xfrm>
            <a:off x="1085577" y="2107295"/>
            <a:ext cx="6972846" cy="1878149"/>
            <a:chOff x="994228" y="2172609"/>
            <a:chExt cx="6972846" cy="187814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9D87C61-5D82-11E1-B26A-8651BD57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4228" y="2172609"/>
              <a:ext cx="3003005" cy="187687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609C4AA-158C-AF8C-F33D-6A02016A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4640" y="2172609"/>
              <a:ext cx="1878149" cy="187814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CFF61B3-606E-08AE-3236-544B65CFD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0196" y="2172609"/>
              <a:ext cx="1876878" cy="1876878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C11F14E-E68B-C4F5-F5EA-49AAA35E3607}"/>
              </a:ext>
            </a:extLst>
          </p:cNvPr>
          <p:cNvSpPr txBox="1"/>
          <p:nvPr/>
        </p:nvSpPr>
        <p:spPr>
          <a:xfrm>
            <a:off x="1881597" y="4121861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Original Image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BD91FE3-55B5-331C-94AA-43E36F693586}"/>
                  </a:ext>
                </a:extLst>
              </p:cNvPr>
              <p:cNvSpPr txBox="1"/>
              <p:nvPr/>
            </p:nvSpPr>
            <p:spPr>
              <a:xfrm>
                <a:off x="4217232" y="4121860"/>
                <a:ext cx="18582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b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𝐿</m:t>
                        </m:r>
                      </m:e>
                      <m:sub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-norm of gradient</a:t>
                </a:r>
                <a:endParaRPr kumimoji="1" lang="zh-TW" altLang="en-US"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BD91FE3-55B5-331C-94AA-43E36F693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32" y="4121860"/>
                <a:ext cx="1858266" cy="307777"/>
              </a:xfrm>
              <a:prstGeom prst="rect">
                <a:avLst/>
              </a:prstGeom>
              <a:blipFill>
                <a:blip r:embed="rId6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72CB9443-1234-07B2-FA68-ECA35BE1E15E}"/>
              </a:ext>
            </a:extLst>
          </p:cNvPr>
          <p:cNvSpPr txBox="1"/>
          <p:nvPr/>
        </p:nvSpPr>
        <p:spPr>
          <a:xfrm>
            <a:off x="6363206" y="4121860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Forward energy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6D424A2-C37D-3668-862C-9E953527F24C}"/>
              </a:ext>
            </a:extLst>
          </p:cNvPr>
          <p:cNvSpPr txBox="1"/>
          <p:nvPr/>
        </p:nvSpPr>
        <p:spPr>
          <a:xfrm>
            <a:off x="154274" y="1194370"/>
            <a:ext cx="88624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The mouse is diminishing.</a:t>
            </a:r>
          </a:p>
        </p:txBody>
      </p:sp>
    </p:spTree>
    <p:extLst>
      <p:ext uri="{BB962C8B-B14F-4D97-AF65-F5344CB8AC3E}">
        <p14:creationId xmlns:p14="http://schemas.microsoft.com/office/powerpoint/2010/main" val="490475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Reduction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6844F9-E4CB-1122-4A2B-98F9035DFC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34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C11F14E-E68B-C4F5-F5EA-49AAA35E3607}"/>
              </a:ext>
            </a:extLst>
          </p:cNvPr>
          <p:cNvSpPr txBox="1"/>
          <p:nvPr/>
        </p:nvSpPr>
        <p:spPr>
          <a:xfrm>
            <a:off x="1752426" y="4142591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Protective mask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BD91FE3-55B5-331C-94AA-43E36F693586}"/>
              </a:ext>
            </a:extLst>
          </p:cNvPr>
          <p:cNvSpPr txBox="1"/>
          <p:nvPr/>
        </p:nvSpPr>
        <p:spPr>
          <a:xfrm>
            <a:off x="4585922" y="4142592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With mask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2CB9443-1234-07B2-FA68-ECA35BE1E15E}"/>
              </a:ext>
            </a:extLst>
          </p:cNvPr>
          <p:cNvSpPr txBox="1"/>
          <p:nvPr/>
        </p:nvSpPr>
        <p:spPr>
          <a:xfrm>
            <a:off x="6464003" y="4142590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Without mask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05B38E6-E5B4-FE93-88C3-8D3504BD03FA}"/>
              </a:ext>
            </a:extLst>
          </p:cNvPr>
          <p:cNvGrpSpPr/>
          <p:nvPr/>
        </p:nvGrpSpPr>
        <p:grpSpPr>
          <a:xfrm>
            <a:off x="960633" y="2178616"/>
            <a:ext cx="7154667" cy="1947736"/>
            <a:chOff x="717800" y="1982873"/>
            <a:chExt cx="7464196" cy="2032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19F5B5C-B81C-8C08-D2C8-2343D101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00" y="1982873"/>
              <a:ext cx="3251200" cy="2032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C9BF311-F006-1E27-4663-629160CE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498" y="1982873"/>
              <a:ext cx="2032000" cy="2032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CD0DA92-D16B-FA44-AC0B-5D43A6B4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9996" y="1982873"/>
              <a:ext cx="2032000" cy="2032000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30C2AA-5681-D0C0-AEE4-F87EBC2341FE}"/>
              </a:ext>
            </a:extLst>
          </p:cNvPr>
          <p:cNvSpPr txBox="1"/>
          <p:nvPr/>
        </p:nvSpPr>
        <p:spPr>
          <a:xfrm>
            <a:off x="154274" y="1194370"/>
            <a:ext cx="88624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Using a “protective mask” to protect important content of the image.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A7AD8D-D96D-D191-89B3-54C4DB594878}"/>
              </a:ext>
            </a:extLst>
          </p:cNvPr>
          <p:cNvSpPr txBox="1"/>
          <p:nvPr/>
        </p:nvSpPr>
        <p:spPr>
          <a:xfrm>
            <a:off x="717800" y="15927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solidFill>
                  <a:schemeClr val="bg2">
                    <a:lumMod val="75000"/>
                  </a:schemeClr>
                </a:solidFill>
              </a:rPr>
              <a:t>Give the red region “very high” energy value.</a:t>
            </a:r>
            <a:endParaRPr lang="zh-TW" altLang="en-US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61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Insertion from One Dimension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215A99-3D2E-3932-7A59-3F9901DD3C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35</a:t>
            </a:fld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BD91FE3-55B5-331C-94AA-43E36F693586}"/>
              </a:ext>
            </a:extLst>
          </p:cNvPr>
          <p:cNvSpPr txBox="1"/>
          <p:nvPr/>
        </p:nvSpPr>
        <p:spPr>
          <a:xfrm>
            <a:off x="160841" y="4044427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Original image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2CB9443-1234-07B2-FA68-ECA35BE1E15E}"/>
              </a:ext>
            </a:extLst>
          </p:cNvPr>
          <p:cNvSpPr txBox="1"/>
          <p:nvPr/>
        </p:nvSpPr>
        <p:spPr>
          <a:xfrm>
            <a:off x="1962929" y="4020572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Insert one by one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9FCBB6C-5ECB-907E-D7FE-DA78E9B916EC}"/>
              </a:ext>
            </a:extLst>
          </p:cNvPr>
          <p:cNvGrpSpPr/>
          <p:nvPr/>
        </p:nvGrpSpPr>
        <p:grpSpPr>
          <a:xfrm>
            <a:off x="273086" y="2354025"/>
            <a:ext cx="8623953" cy="1595105"/>
            <a:chOff x="59807" y="2154604"/>
            <a:chExt cx="9582636" cy="175805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7206022-9EAC-3EED-53CD-2440AD7CC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07" y="2154605"/>
              <a:ext cx="1318542" cy="1753661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140944F-0184-361A-B9A0-6837AF74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5963" y="2154605"/>
              <a:ext cx="2637084" cy="1753661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7772D89-615D-EAAE-5B7A-7B14DC136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0661" y="2154605"/>
              <a:ext cx="2637084" cy="175805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ABC0F8D-EE81-026D-C7FE-BEF59BA1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5359" y="2154604"/>
              <a:ext cx="2637084" cy="1753661"/>
            </a:xfrm>
            <a:prstGeom prst="rect">
              <a:avLst/>
            </a:prstGeom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DBE3760-E6B7-95FB-B2D5-50F2B9BD4F92}"/>
              </a:ext>
            </a:extLst>
          </p:cNvPr>
          <p:cNvSpPr txBox="1"/>
          <p:nvPr/>
        </p:nvSpPr>
        <p:spPr>
          <a:xfrm>
            <a:off x="4044671" y="4044426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Insert all seams at one time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B334FF9-D126-A4CA-8BD6-C93665F9FDAD}"/>
              </a:ext>
            </a:extLst>
          </p:cNvPr>
          <p:cNvSpPr txBox="1"/>
          <p:nvPr/>
        </p:nvSpPr>
        <p:spPr>
          <a:xfrm>
            <a:off x="6575570" y="4044426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Insert seams in 5 batches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B33CF0-5FC0-CD0E-B838-48FBCC947E7E}"/>
              </a:ext>
            </a:extLst>
          </p:cNvPr>
          <p:cNvSpPr txBox="1"/>
          <p:nvPr/>
        </p:nvSpPr>
        <p:spPr>
          <a:xfrm>
            <a:off x="2001187" y="2061587"/>
            <a:ext cx="15020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stretching artifact</a:t>
            </a:r>
            <a:endParaRPr kumimoji="1" lang="zh-TW" altLang="en-US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B473F7F-FD75-910A-EBA2-94DC47760532}"/>
              </a:ext>
            </a:extLst>
          </p:cNvPr>
          <p:cNvSpPr txBox="1"/>
          <p:nvPr/>
        </p:nvSpPr>
        <p:spPr>
          <a:xfrm>
            <a:off x="4542811" y="2080864"/>
            <a:ext cx="13769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>
                <a:solidFill>
                  <a:schemeClr val="bg2">
                    <a:lumMod val="75000"/>
                  </a:schemeClr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standard scaling</a:t>
            </a:r>
            <a:endParaRPr kumimoji="1" lang="zh-TW" altLang="en-US">
              <a:solidFill>
                <a:schemeClr val="bg2">
                  <a:lumMod val="75000"/>
                </a:schemeClr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31F9CF-9D56-C6BF-7394-3373FDE899DB}"/>
              </a:ext>
            </a:extLst>
          </p:cNvPr>
          <p:cNvSpPr txBox="1"/>
          <p:nvPr/>
        </p:nvSpPr>
        <p:spPr>
          <a:xfrm>
            <a:off x="154274" y="1194370"/>
            <a:ext cx="88624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Insert one by one vs. Insert all seams at one time vs. Insert seams in 5 batches.</a:t>
            </a:r>
          </a:p>
        </p:txBody>
      </p:sp>
    </p:spTree>
    <p:extLst>
      <p:ext uri="{BB962C8B-B14F-4D97-AF65-F5344CB8AC3E}">
        <p14:creationId xmlns:p14="http://schemas.microsoft.com/office/powerpoint/2010/main" val="117250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Retargeting from Two Dimensions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63A8102-8D67-94DA-96B3-D206C85BE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36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8D3BCAC-1A79-0065-4187-5FE22077AA33}"/>
              </a:ext>
            </a:extLst>
          </p:cNvPr>
          <p:cNvSpPr txBox="1"/>
          <p:nvPr/>
        </p:nvSpPr>
        <p:spPr>
          <a:xfrm>
            <a:off x="154274" y="1194370"/>
            <a:ext cx="88624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Our method supports us to do enlarge or shrink an image from two dimensions!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D90E97-8409-8288-A151-FBCB1D08C8C3}"/>
              </a:ext>
            </a:extLst>
          </p:cNvPr>
          <p:cNvSpPr txBox="1"/>
          <p:nvPr/>
        </p:nvSpPr>
        <p:spPr>
          <a:xfrm>
            <a:off x="485564" y="3795241"/>
            <a:ext cx="2327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Original image (360, 640)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75BA60C-F61B-858A-F2D6-0DD411537867}"/>
              </a:ext>
            </a:extLst>
          </p:cNvPr>
          <p:cNvSpPr txBox="1"/>
          <p:nvPr/>
        </p:nvSpPr>
        <p:spPr>
          <a:xfrm>
            <a:off x="3315967" y="379524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Reduction (250, 550)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0EB0E44-180A-BB88-5BE8-47A302E6AE82}"/>
              </a:ext>
            </a:extLst>
          </p:cNvPr>
          <p:cNvGrpSpPr/>
          <p:nvPr/>
        </p:nvGrpSpPr>
        <p:grpSpPr>
          <a:xfrm>
            <a:off x="451867" y="2231076"/>
            <a:ext cx="8240066" cy="1478020"/>
            <a:chOff x="517736" y="2484075"/>
            <a:chExt cx="8240066" cy="147802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10CA353-A814-964B-D8A9-5BAA2204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736" y="2614753"/>
              <a:ext cx="2395276" cy="1347342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E4B7A09-0A11-C7A2-8E32-49FAFB3E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603" y="2779770"/>
              <a:ext cx="2407277" cy="109421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F636CD-CB23-30DD-6F2D-3A6423074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1762" y="2484075"/>
              <a:ext cx="2956040" cy="1478020"/>
            </a:xfrm>
            <a:prstGeom prst="rect">
              <a:avLst/>
            </a:prstGeom>
          </p:spPr>
        </p:pic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6615370-6C3A-60F4-BCB7-7B1BCAB6CC98}"/>
              </a:ext>
            </a:extLst>
          </p:cNvPr>
          <p:cNvSpPr txBox="1"/>
          <p:nvPr/>
        </p:nvSpPr>
        <p:spPr>
          <a:xfrm>
            <a:off x="6229508" y="3788145"/>
            <a:ext cx="1973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Expansion (400, 800)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9645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Content Amplification 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B0E7FB-2EC7-9D25-B99A-7F017CAF0F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37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DB32027-9522-E58E-DA72-6FF8040CFFAE}"/>
              </a:ext>
            </a:extLst>
          </p:cNvPr>
          <p:cNvGrpSpPr/>
          <p:nvPr/>
        </p:nvGrpSpPr>
        <p:grpSpPr>
          <a:xfrm>
            <a:off x="504796" y="2192795"/>
            <a:ext cx="8134407" cy="1724503"/>
            <a:chOff x="333830" y="2195396"/>
            <a:chExt cx="8560814" cy="181490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7132BEF9-9783-98C7-2CC5-A6720BC3A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830" y="2195396"/>
              <a:ext cx="2729176" cy="181490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49C0E86-5373-B487-D57F-B578E4E45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9649" y="2195396"/>
              <a:ext cx="2729176" cy="181490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926089F-CDD9-EC09-EC5F-3B89F86A9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5468" y="2195396"/>
              <a:ext cx="2729176" cy="1814902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71F6CEFA-563D-11CA-E7C0-551A3F63B970}"/>
              </a:ext>
            </a:extLst>
          </p:cNvPr>
          <p:cNvSpPr txBox="1"/>
          <p:nvPr/>
        </p:nvSpPr>
        <p:spPr>
          <a:xfrm>
            <a:off x="1095933" y="3943424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Original Image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B52A0-3D47-2257-0A2D-08FD1BD06A5F}"/>
                  </a:ext>
                </a:extLst>
              </p:cNvPr>
              <p:cNvSpPr txBox="1"/>
              <p:nvPr/>
            </p:nvSpPr>
            <p:spPr>
              <a:xfrm>
                <a:off x="3689171" y="3944752"/>
                <a:ext cx="18582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</m:ctrlPr>
                      </m:sSubPr>
                      <m:e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𝐿</m:t>
                        </m:r>
                      </m:e>
                      <m:sub>
                        <m:r>
                          <a:rPr kumimoji="1" lang="en-US" altLang="zh-TW" b="0" i="1">
                            <a:latin typeface="Cambria Math" panose="02040503050406030204" pitchFamily="18" charset="0"/>
                            <a:ea typeface="jf-openhuninn-2.0" panose="020B0000000000000000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>
                    <a:latin typeface="jf-openhuninn-2.0" panose="020B0000000000000000" pitchFamily="34" charset="-120"/>
                    <a:ea typeface="jf-openhuninn-2.0" panose="020B0000000000000000" pitchFamily="34" charset="-120"/>
                  </a:rPr>
                  <a:t>-norm of gradient</a:t>
                </a:r>
                <a:endParaRPr kumimoji="1" lang="zh-TW" altLang="en-US">
                  <a:latin typeface="jf-openhuninn-2.0" panose="020B0000000000000000" pitchFamily="34" charset="-120"/>
                  <a:ea typeface="jf-openhuninn-2.0" panose="020B0000000000000000" pitchFamily="34" charset="-120"/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B52A0-3D47-2257-0A2D-08FD1BD06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171" y="3944752"/>
                <a:ext cx="1858266" cy="307777"/>
              </a:xfrm>
              <a:prstGeom prst="rect">
                <a:avLst/>
              </a:prstGeom>
              <a:blipFill>
                <a:blip r:embed="rId6"/>
                <a:stretch>
                  <a:fillRect t="-7692"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9ED14124-547F-28DF-375E-98B4D1669370}"/>
              </a:ext>
            </a:extLst>
          </p:cNvPr>
          <p:cNvSpPr txBox="1"/>
          <p:nvPr/>
        </p:nvSpPr>
        <p:spPr>
          <a:xfrm>
            <a:off x="6585806" y="3943424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Forward energy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1B14CF-20F9-1D6D-44B5-9540149D9AE8}"/>
              </a:ext>
            </a:extLst>
          </p:cNvPr>
          <p:cNvSpPr txBox="1"/>
          <p:nvPr/>
        </p:nvSpPr>
        <p:spPr>
          <a:xfrm>
            <a:off x="154274" y="1194370"/>
            <a:ext cx="88624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They are different in the cloudy sky.</a:t>
            </a:r>
          </a:p>
        </p:txBody>
      </p:sp>
    </p:spTree>
    <p:extLst>
      <p:ext uri="{BB962C8B-B14F-4D97-AF65-F5344CB8AC3E}">
        <p14:creationId xmlns:p14="http://schemas.microsoft.com/office/powerpoint/2010/main" val="476549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Object Removal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67CAA6D-948D-B50B-700A-0D59BCC3AE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38</a:t>
            </a:fld>
            <a:endParaRPr kumimoji="1"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1002244-2EAA-E49C-1614-CF4884EA9DC3}"/>
              </a:ext>
            </a:extLst>
          </p:cNvPr>
          <p:cNvGrpSpPr/>
          <p:nvPr/>
        </p:nvGrpSpPr>
        <p:grpSpPr>
          <a:xfrm>
            <a:off x="2014448" y="2132783"/>
            <a:ext cx="5115104" cy="1875084"/>
            <a:chOff x="1830794" y="2176032"/>
            <a:chExt cx="5502959" cy="201726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B13079D-646C-F09C-6252-8A4286AB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0794" y="2176033"/>
              <a:ext cx="2685233" cy="2013925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1065E61-C02E-6A0C-6A8C-FC6D361F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522" y="2176032"/>
              <a:ext cx="2685231" cy="2017263"/>
            </a:xfrm>
            <a:prstGeom prst="rect">
              <a:avLst/>
            </a:prstGeom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65DC8D7A-E9A0-DFBF-2E57-7DC214CED64B}"/>
              </a:ext>
            </a:extLst>
          </p:cNvPr>
          <p:cNvSpPr txBox="1"/>
          <p:nvPr/>
        </p:nvSpPr>
        <p:spPr>
          <a:xfrm>
            <a:off x="154274" y="1194370"/>
            <a:ext cx="8862404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Define a “mask”.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BC1DD8-0CC5-A16F-D3FC-11C27C4CEFFE}"/>
              </a:ext>
            </a:extLst>
          </p:cNvPr>
          <p:cNvSpPr txBox="1"/>
          <p:nvPr/>
        </p:nvSpPr>
        <p:spPr>
          <a:xfrm>
            <a:off x="717800" y="15927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solidFill>
                  <a:schemeClr val="bg2">
                    <a:lumMod val="75000"/>
                  </a:schemeClr>
                </a:solidFill>
              </a:rPr>
              <a:t>Give the blue region “very low” energy value.</a:t>
            </a:r>
            <a:endParaRPr lang="zh-TW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083EF0-56E8-E682-B77C-D7A51157EB22}"/>
              </a:ext>
            </a:extLst>
          </p:cNvPr>
          <p:cNvSpPr txBox="1"/>
          <p:nvPr/>
        </p:nvSpPr>
        <p:spPr>
          <a:xfrm>
            <a:off x="2560159" y="4004765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Original image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3F79D71-FD26-FE25-5EDB-F2792C03FF7F}"/>
              </a:ext>
            </a:extLst>
          </p:cNvPr>
          <p:cNvSpPr txBox="1"/>
          <p:nvPr/>
        </p:nvSpPr>
        <p:spPr>
          <a:xfrm>
            <a:off x="5003760" y="4004764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with a mask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844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f-openhuninn-2.0" panose="020B0000000000000000" pitchFamily="34" charset="-120"/>
                <a:ea typeface="jf-openhuninn-2.0" panose="020B0000000000000000" pitchFamily="34" charset="-120"/>
              </a:rPr>
              <a:t>Abstract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371C1A-6EFA-B57A-773A-8E6B12B0F0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3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5" y="1194370"/>
            <a:ext cx="7979632" cy="72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Seam Carving</a:t>
            </a:r>
            <a:r>
              <a:rPr lang="zh-TW" altLang="en-US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is a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content-aware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image resizing 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method.</a:t>
            </a:r>
          </a:p>
          <a:p>
            <a:pPr marL="457200" lvl="6" indent="-317500">
              <a:lnSpc>
                <a:spcPct val="150000"/>
              </a:lnSpc>
              <a:buClr>
                <a:schemeClr val="accent1"/>
              </a:buClr>
              <a:buSzPts val="1400"/>
              <a:buChar char="●"/>
            </a:pP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Adjusting unnoticeable pixels 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to avoid distorting the content of an image.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5C61CCA-26DA-CBBC-C67F-4770DD3AFF72}"/>
              </a:ext>
            </a:extLst>
          </p:cNvPr>
          <p:cNvGrpSpPr/>
          <p:nvPr/>
        </p:nvGrpSpPr>
        <p:grpSpPr>
          <a:xfrm>
            <a:off x="897161" y="2571750"/>
            <a:ext cx="7349678" cy="1479726"/>
            <a:chOff x="416046" y="1932187"/>
            <a:chExt cx="8220627" cy="165507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0436FA8-F17D-A8CC-C110-042C569D2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8213" y="1932187"/>
              <a:ext cx="2758460" cy="165507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AA00A558-243C-FB68-D21C-EF088837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46" y="1932187"/>
              <a:ext cx="2206768" cy="1655076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99D037F-2A27-8490-5A00-AE3DECD4E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1284" y="1932187"/>
              <a:ext cx="2758459" cy="1655076"/>
            </a:xfrm>
            <a:prstGeom prst="rect">
              <a:avLst/>
            </a:prstGeom>
          </p:spPr>
        </p:pic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276BE2-F90F-A088-A1A6-47B9C62719E0}"/>
              </a:ext>
            </a:extLst>
          </p:cNvPr>
          <p:cNvSpPr txBox="1"/>
          <p:nvPr/>
        </p:nvSpPr>
        <p:spPr>
          <a:xfrm>
            <a:off x="1163183" y="4082336"/>
            <a:ext cx="144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Original image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67468F9-77FE-8F48-11AB-B37C8CF1902C}"/>
              </a:ext>
            </a:extLst>
          </p:cNvPr>
          <p:cNvSpPr txBox="1"/>
          <p:nvPr/>
        </p:nvSpPr>
        <p:spPr>
          <a:xfrm>
            <a:off x="3928646" y="4082336"/>
            <a:ext cx="793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Scaling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0B64085-868A-6B8B-B9C9-E699A69C3722}"/>
              </a:ext>
            </a:extLst>
          </p:cNvPr>
          <p:cNvSpPr txBox="1"/>
          <p:nvPr/>
        </p:nvSpPr>
        <p:spPr>
          <a:xfrm>
            <a:off x="6340724" y="4082335"/>
            <a:ext cx="1346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Seam carving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Object Removal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E7EC8A-65AA-E2A3-6B0B-133DBCE6E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39</a:t>
            </a:fld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D8757B2-17B6-F77D-A3B9-464F65B19888}"/>
              </a:ext>
            </a:extLst>
          </p:cNvPr>
          <p:cNvGrpSpPr/>
          <p:nvPr/>
        </p:nvGrpSpPr>
        <p:grpSpPr>
          <a:xfrm>
            <a:off x="400131" y="2571750"/>
            <a:ext cx="4089675" cy="1463667"/>
            <a:chOff x="215196" y="2188419"/>
            <a:chExt cx="4587000" cy="164165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6FBE720-58DC-39E8-AD48-4F2554AF7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96" y="2188419"/>
              <a:ext cx="2198501" cy="1432855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C05D1B0-8492-7153-0A11-3B82CFF1D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6944" y="2188419"/>
              <a:ext cx="2185252" cy="1641657"/>
            </a:xfrm>
            <a:prstGeom prst="rect">
              <a:avLst/>
            </a:prstGeom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02AB65-141B-C0B4-0204-2371D05B442F}"/>
              </a:ext>
            </a:extLst>
          </p:cNvPr>
          <p:cNvSpPr txBox="1"/>
          <p:nvPr/>
        </p:nvSpPr>
        <p:spPr>
          <a:xfrm>
            <a:off x="154274" y="1194370"/>
            <a:ext cx="8862404" cy="72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Orientation does great impact on the result.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There are some noticeable artifacts in the image.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DCE1C8-1A6C-3D8E-D118-9957F8AFE0D9}"/>
              </a:ext>
            </a:extLst>
          </p:cNvPr>
          <p:cNvSpPr txBox="1"/>
          <p:nvPr/>
        </p:nvSpPr>
        <p:spPr>
          <a:xfrm>
            <a:off x="1495871" y="4058745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Remove horizontally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A36CCC-2F89-0F5D-E344-9E498CD55549}"/>
              </a:ext>
            </a:extLst>
          </p:cNvPr>
          <p:cNvSpPr txBox="1"/>
          <p:nvPr/>
        </p:nvSpPr>
        <p:spPr>
          <a:xfrm>
            <a:off x="5999638" y="4057205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latin typeface="jf-openhuninn-2.0" panose="020B0000000000000000" pitchFamily="34" charset="-120"/>
                <a:ea typeface="jf-openhuninn-2.0" panose="020B0000000000000000" pitchFamily="34" charset="-120"/>
              </a:rPr>
              <a:t>Remove vertically</a:t>
            </a:r>
            <a:endParaRPr kumimoji="1" lang="zh-TW" altLang="en-US"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060FD0E4-5061-8CF6-C2B3-7B8925B5F2B0}"/>
              </a:ext>
            </a:extLst>
          </p:cNvPr>
          <p:cNvSpPr/>
          <p:nvPr/>
        </p:nvSpPr>
        <p:spPr>
          <a:xfrm>
            <a:off x="2255716" y="3255423"/>
            <a:ext cx="390318" cy="1598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DEB26F9-633A-6D04-BFE0-4C4296AFA5DA}"/>
              </a:ext>
            </a:extLst>
          </p:cNvPr>
          <p:cNvGrpSpPr/>
          <p:nvPr/>
        </p:nvGrpSpPr>
        <p:grpSpPr>
          <a:xfrm>
            <a:off x="5117215" y="2465504"/>
            <a:ext cx="3650034" cy="1569913"/>
            <a:chOff x="4993925" y="2366061"/>
            <a:chExt cx="3821865" cy="164381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C608A3E-F552-8AAE-CC67-7E8DBF8CB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3925" y="2366061"/>
              <a:ext cx="1522066" cy="1641657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6D14062-6223-41B9-FE58-83C038C0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0538" y="2368223"/>
              <a:ext cx="2185252" cy="1641657"/>
            </a:xfrm>
            <a:prstGeom prst="rect">
              <a:avLst/>
            </a:prstGeom>
          </p:spPr>
        </p:pic>
        <p:sp>
          <p:nvSpPr>
            <p:cNvPr id="14" name="向右箭號 13">
              <a:extLst>
                <a:ext uri="{FF2B5EF4-FFF2-40B4-BE49-F238E27FC236}">
                  <a16:creationId xmlns:a16="http://schemas.microsoft.com/office/drawing/2014/main" id="{04F03A67-7318-3964-B9CD-86890426D3E8}"/>
                </a:ext>
              </a:extLst>
            </p:cNvPr>
            <p:cNvSpPr/>
            <p:nvPr/>
          </p:nvSpPr>
          <p:spPr>
            <a:xfrm>
              <a:off x="6433069" y="3145452"/>
              <a:ext cx="390318" cy="15987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9A39E9B-FF3B-1E33-AD9C-A4EB12A18D80}"/>
              </a:ext>
            </a:extLst>
          </p:cNvPr>
          <p:cNvSpPr txBox="1"/>
          <p:nvPr/>
        </p:nvSpPr>
        <p:spPr>
          <a:xfrm>
            <a:off x="692553" y="19221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solidFill>
                  <a:schemeClr val="bg2">
                    <a:lumMod val="75000"/>
                  </a:schemeClr>
                </a:solidFill>
              </a:rPr>
              <a:t>Improvement: insert the seams around masks. </a:t>
            </a:r>
            <a:r>
              <a:rPr lang="en-US" altLang="zh-TW">
                <a:solidFill>
                  <a:srgbClr val="FF0000"/>
                </a:solidFill>
              </a:rPr>
              <a:t>[Not yet]</a:t>
            </a:r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073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References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f-openhuninn-2.0" panose="020B0000000000000000" pitchFamily="34" charset="-120"/>
                <a:ea typeface="jf-openhuninn-2.0" panose="020B0000000000000000" pitchFamily="34" charset="-120"/>
              </a:rPr>
              <a:t>06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69C0A4-777C-070F-C469-916453823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2231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References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9E22D40-E66F-DBFF-30E0-F9B1B9FF9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41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5" y="1194370"/>
            <a:ext cx="7979632" cy="143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altLang="zh-TW" sz="1500" b="0" i="0" u="none" strike="noStrike">
                <a:solidFill>
                  <a:srgbClr val="222222"/>
                </a:solidFill>
                <a:effectLst/>
                <a:latin typeface="jf-openhuninn-2.0" panose="020B0000000000000000" pitchFamily="34" charset="-120"/>
                <a:ea typeface="jf-openhuninn-2.0" panose="020B0000000000000000" pitchFamily="34" charset="-120"/>
              </a:rPr>
              <a:t>Avidan, Shai, and Ariel Shamir. "Seam carving for content-aware image resizing." </a:t>
            </a:r>
            <a:r>
              <a:rPr lang="en" altLang="zh-TW" sz="1500" b="0" i="1" u="none" strike="noStrike">
                <a:solidFill>
                  <a:srgbClr val="222222"/>
                </a:solidFill>
                <a:effectLst/>
                <a:latin typeface="jf-openhuninn-2.0" panose="020B0000000000000000" pitchFamily="34" charset="-120"/>
                <a:ea typeface="jf-openhuninn-2.0" panose="020B0000000000000000" pitchFamily="34" charset="-120"/>
              </a:rPr>
              <a:t>ACM SIGGRAPH 2007 papers</a:t>
            </a:r>
            <a:r>
              <a:rPr lang="en" altLang="zh-TW" sz="1500" b="0" i="0" u="none" strike="noStrike">
                <a:solidFill>
                  <a:srgbClr val="222222"/>
                </a:solidFill>
                <a:effectLst/>
                <a:latin typeface="jf-openhuninn-2.0" panose="020B0000000000000000" pitchFamily="34" charset="-120"/>
                <a:ea typeface="jf-openhuninn-2.0" panose="020B0000000000000000" pitchFamily="34" charset="-120"/>
              </a:rPr>
              <a:t>. 2007. 10-es.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altLang="zh-TW" sz="1500" b="0" i="0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Rubinstein, Michael, Ariel Shamir, and Shai Avidan. "Improved seam carving for video retargeting." </a:t>
            </a:r>
            <a:r>
              <a:rPr lang="en" altLang="zh-TW" sz="1500" b="0" i="1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transactions on graphics (TOG)</a:t>
            </a:r>
            <a:r>
              <a:rPr lang="en" altLang="zh-TW" sz="1500" b="0" i="0" u="none" strike="noStrike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27.3 (2008): 1-9.</a:t>
            </a:r>
            <a:endParaRPr lang="en" altLang="zh-TW" sz="1500">
              <a:solidFill>
                <a:schemeClr val="tx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0666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222743" y="789451"/>
            <a:ext cx="7383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Thank You</a:t>
            </a:r>
            <a:endParaRPr lang="en" sz="3600">
              <a:solidFill>
                <a:srgbClr val="4A8CFF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82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f-openhuninn-2.0" panose="020B0000000000000000" pitchFamily="34" charset="-120"/>
                <a:ea typeface="jf-openhuninn-2.0" panose="020B0000000000000000" pitchFamily="34" charset="-120"/>
              </a:rPr>
              <a:t>Abstract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43341AA-7533-9E49-3920-FF6BD07B7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59761"/>
            <a:ext cx="2057400" cy="274637"/>
          </a:xfrm>
        </p:spPr>
        <p:txBody>
          <a:bodyPr/>
          <a:lstStyle/>
          <a:p>
            <a:fld id="{5773B0ED-9A01-5F41-9742-CB4BA208CF54}" type="slidenum">
              <a:t>4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723507" cy="315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The importance of each pixel is determined by its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energy value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There are several ways to define an energy function, e.g. entropy, L1-norm of gradient.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Seam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is a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8-connected path 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from top to bottom, or left to right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Enlarging an image by inserting seams.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Shrinking an image by removing seams.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US" altLang="zh-TW" sz="1500">
              <a:solidFill>
                <a:schemeClr val="dk1"/>
              </a:solidFill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Aside from image resizing, seam carving can also be used for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content amplification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and </a:t>
            </a: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object removal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2121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Motivation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f-openhuninn-2.0" panose="020B0000000000000000" pitchFamily="34" charset="-120"/>
                <a:ea typeface="jf-openhuninn-2.0" panose="020B0000000000000000" pitchFamily="34" charset="-120"/>
              </a:rPr>
              <a:t>02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81F2D1-0FE2-B9E9-6810-C61DBB683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1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Motivation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7CDAB87-A121-8675-2EB9-27A2C26DB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6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176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We found this paper when searching for related articles of image quilting (homework 3).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Highly practical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. Most people</a:t>
            </a:r>
            <a:r>
              <a:rPr lang="zh-TW" altLang="en-US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resize an image by cropping or scaling; however, it may sacrifice some important contents or lead to serious distortion</a:t>
            </a:r>
            <a:r>
              <a:rPr lang="zh-TW" altLang="en-US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 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problem.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 u="sng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Many applications</a:t>
            </a: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. It helps us complete some other interesting tasks, like object removal and content enhancement.</a:t>
            </a:r>
          </a:p>
        </p:txBody>
      </p:sp>
    </p:spTree>
    <p:extLst>
      <p:ext uri="{BB962C8B-B14F-4D97-AF65-F5344CB8AC3E}">
        <p14:creationId xmlns:p14="http://schemas.microsoft.com/office/powerpoint/2010/main" val="2619649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390504" y="2422995"/>
            <a:ext cx="61449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Problem Definition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353766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f-openhuninn-2.0" panose="020B0000000000000000" pitchFamily="34" charset="-120"/>
                <a:ea typeface="jf-openhuninn-2.0" panose="020B0000000000000000" pitchFamily="34" charset="-120"/>
              </a:rPr>
              <a:t>03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7EA9F0-B586-BFB1-D58F-4A3713301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481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f-openhuninn-2.0" panose="020B0000000000000000" pitchFamily="34" charset="-120"/>
                <a:ea typeface="jf-openhuninn-2.0" panose="020B0000000000000000" pitchFamily="34" charset="-120"/>
              </a:rPr>
              <a:t>Problem Definition</a:t>
            </a:r>
            <a:endParaRPr>
              <a:latin typeface="jf-openhuninn-2.0" panose="020B0000000000000000" pitchFamily="34" charset="-120"/>
              <a:ea typeface="jf-openhuninn-2.0" panose="020B0000000000000000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1E52A8-2AEB-6361-1B8B-1FDE952F16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5773B0ED-9A01-5F41-9742-CB4BA208CF54}" type="slidenum">
              <a:t>8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DBEE7D-A9ED-C19C-0EE7-419C4F1C7044}"/>
              </a:ext>
            </a:extLst>
          </p:cNvPr>
          <p:cNvSpPr txBox="1"/>
          <p:nvPr/>
        </p:nvSpPr>
        <p:spPr>
          <a:xfrm>
            <a:off x="154274" y="1194370"/>
            <a:ext cx="8862404" cy="72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Do “content-aware” image resizing for both expansion and reduction.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altLang="zh-TW" sz="1500">
                <a:solidFill>
                  <a:schemeClr val="dk1"/>
                </a:solidFill>
                <a:latin typeface="jf-openhuninn-2.0" panose="020B0000000000000000" pitchFamily="34" charset="-120"/>
                <a:ea typeface="jf-openhuninn-2.0" panose="020B0000000000000000" pitchFamily="34" charset="-120"/>
              </a:rPr>
              <a:t>Apply seam carving on tasks of content amplification and object removal.</a:t>
            </a:r>
          </a:p>
        </p:txBody>
      </p:sp>
    </p:spTree>
    <p:extLst>
      <p:ext uri="{BB962C8B-B14F-4D97-AF65-F5344CB8AC3E}">
        <p14:creationId xmlns:p14="http://schemas.microsoft.com/office/powerpoint/2010/main" val="3239791663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</TotalTime>
  <Words>1692</Words>
  <Application>Microsoft Macintosh PowerPoint</Application>
  <PresentationFormat>如螢幕大小 (16:9)</PresentationFormat>
  <Paragraphs>301</Paragraphs>
  <Slides>43</Slides>
  <Notes>43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Arial</vt:lpstr>
      <vt:lpstr>Fira Sans Extra Condensed Medium</vt:lpstr>
      <vt:lpstr>jf-openhuninn-2.0</vt:lpstr>
      <vt:lpstr>Cambria Math</vt:lpstr>
      <vt:lpstr>Montserrat</vt:lpstr>
      <vt:lpstr>Management Consulting Toolkit by Slidesgo</vt:lpstr>
      <vt:lpstr>Seam Carving for  Content-Aware Image Resizing</vt:lpstr>
      <vt:lpstr>Table of Contents</vt:lpstr>
      <vt:lpstr>Abstract</vt:lpstr>
      <vt:lpstr>Abstract</vt:lpstr>
      <vt:lpstr>Abstract</vt:lpstr>
      <vt:lpstr>Motivation</vt:lpstr>
      <vt:lpstr>Motivation</vt:lpstr>
      <vt:lpstr>Problem Definition</vt:lpstr>
      <vt:lpstr>Problem Definition</vt:lpstr>
      <vt:lpstr>Algorithm</vt:lpstr>
      <vt:lpstr>List of Tasks</vt:lpstr>
      <vt:lpstr>Energy Function</vt:lpstr>
      <vt:lpstr>Find out a Seam - Background</vt:lpstr>
      <vt:lpstr>Find out a Seam - Background</vt:lpstr>
      <vt:lpstr>Find out a Seam - Definition</vt:lpstr>
      <vt:lpstr>Image Reduction from One Dimension</vt:lpstr>
      <vt:lpstr>Image Insertion from One Dimension</vt:lpstr>
      <vt:lpstr>Image Insertion from One Dimension</vt:lpstr>
      <vt:lpstr>Image Insertion from One Dimension</vt:lpstr>
      <vt:lpstr>Image Insertion from One Dimension</vt:lpstr>
      <vt:lpstr>Image Insertion from One Dimension</vt:lpstr>
      <vt:lpstr>Image Insertion from One Dimension</vt:lpstr>
      <vt:lpstr>Image Retargeting from Two Dimensions</vt:lpstr>
      <vt:lpstr>Image Retargeting from Two Dimensions - Author</vt:lpstr>
      <vt:lpstr>Image Retargeting from Two Dimensions - Ours</vt:lpstr>
      <vt:lpstr>Content Amplification</vt:lpstr>
      <vt:lpstr>Object Removal</vt:lpstr>
      <vt:lpstr>Results</vt:lpstr>
      <vt:lpstr>Image Reduction from One Dimension</vt:lpstr>
      <vt:lpstr>Image Reduction from One Dimension</vt:lpstr>
      <vt:lpstr>Image Reduction from One Dimension</vt:lpstr>
      <vt:lpstr>Image Reduction from One Dimension</vt:lpstr>
      <vt:lpstr>Image Reduction from One Dimension</vt:lpstr>
      <vt:lpstr>Image Reduction from One Dimension</vt:lpstr>
      <vt:lpstr>Image Reduction from One Dimension</vt:lpstr>
      <vt:lpstr>Image Insertion from One Dimension</vt:lpstr>
      <vt:lpstr>Image Retargeting from Two Dimensions</vt:lpstr>
      <vt:lpstr>Content Amplification </vt:lpstr>
      <vt:lpstr>Object Removal</vt:lpstr>
      <vt:lpstr>Object Removal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cp:lastModifiedBy>Microsoft Office User</cp:lastModifiedBy>
  <cp:revision>418</cp:revision>
  <dcterms:modified xsi:type="dcterms:W3CDTF">2023-05-22T09:04:10Z</dcterms:modified>
</cp:coreProperties>
</file>